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1"/>
  </p:sldMasterIdLst>
  <p:notesMasterIdLst>
    <p:notesMasterId r:id="rId45"/>
  </p:notesMasterIdLst>
  <p:handoutMasterIdLst>
    <p:handoutMasterId r:id="rId46"/>
  </p:handoutMasterIdLst>
  <p:sldIdLst>
    <p:sldId id="351" r:id="rId2"/>
    <p:sldId id="333" r:id="rId3"/>
    <p:sldId id="363" r:id="rId4"/>
    <p:sldId id="334" r:id="rId5"/>
    <p:sldId id="368" r:id="rId6"/>
    <p:sldId id="336" r:id="rId7"/>
    <p:sldId id="335" r:id="rId8"/>
    <p:sldId id="337" r:id="rId9"/>
    <p:sldId id="372" r:id="rId10"/>
    <p:sldId id="369" r:id="rId11"/>
    <p:sldId id="373" r:id="rId12"/>
    <p:sldId id="371" r:id="rId13"/>
    <p:sldId id="370" r:id="rId14"/>
    <p:sldId id="338" r:id="rId15"/>
    <p:sldId id="340" r:id="rId16"/>
    <p:sldId id="377" r:id="rId17"/>
    <p:sldId id="376" r:id="rId18"/>
    <p:sldId id="375" r:id="rId19"/>
    <p:sldId id="341" r:id="rId20"/>
    <p:sldId id="343" r:id="rId21"/>
    <p:sldId id="381" r:id="rId22"/>
    <p:sldId id="380" r:id="rId23"/>
    <p:sldId id="382" r:id="rId24"/>
    <p:sldId id="379" r:id="rId25"/>
    <p:sldId id="345" r:id="rId26"/>
    <p:sldId id="384" r:id="rId27"/>
    <p:sldId id="385" r:id="rId28"/>
    <p:sldId id="383" r:id="rId29"/>
    <p:sldId id="347" r:id="rId30"/>
    <p:sldId id="348" r:id="rId31"/>
    <p:sldId id="364" r:id="rId32"/>
    <p:sldId id="365" r:id="rId33"/>
    <p:sldId id="353" r:id="rId34"/>
    <p:sldId id="354" r:id="rId35"/>
    <p:sldId id="355" r:id="rId36"/>
    <p:sldId id="356" r:id="rId37"/>
    <p:sldId id="357" r:id="rId38"/>
    <p:sldId id="358" r:id="rId39"/>
    <p:sldId id="359" r:id="rId40"/>
    <p:sldId id="360" r:id="rId41"/>
    <p:sldId id="361" r:id="rId42"/>
    <p:sldId id="362" r:id="rId43"/>
    <p:sldId id="352" r:id="rId44"/>
  </p:sldIdLst>
  <p:sldSz cx="9144000" cy="5143500" type="screen16x9"/>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ÉRATEURS" id="{0B896E98-F45E-4768-8620-EDDF394BE181}">
          <p14:sldIdLst>
            <p14:sldId id="351"/>
            <p14:sldId id="333"/>
            <p14:sldId id="363"/>
            <p14:sldId id="334"/>
            <p14:sldId id="368"/>
            <p14:sldId id="336"/>
            <p14:sldId id="335"/>
            <p14:sldId id="337"/>
            <p14:sldId id="372"/>
            <p14:sldId id="369"/>
            <p14:sldId id="373"/>
            <p14:sldId id="371"/>
            <p14:sldId id="370"/>
            <p14:sldId id="338"/>
            <p14:sldId id="340"/>
            <p14:sldId id="377"/>
            <p14:sldId id="376"/>
            <p14:sldId id="375"/>
            <p14:sldId id="341"/>
            <p14:sldId id="343"/>
            <p14:sldId id="381"/>
            <p14:sldId id="380"/>
            <p14:sldId id="382"/>
            <p14:sldId id="379"/>
            <p14:sldId id="345"/>
            <p14:sldId id="384"/>
            <p14:sldId id="385"/>
            <p14:sldId id="383"/>
            <p14:sldId id="347"/>
            <p14:sldId id="348"/>
            <p14:sldId id="364"/>
            <p14:sldId id="365"/>
            <p14:sldId id="353"/>
            <p14:sldId id="354"/>
            <p14:sldId id="355"/>
            <p14:sldId id="356"/>
            <p14:sldId id="357"/>
            <p14:sldId id="358"/>
            <p14:sldId id="359"/>
            <p14:sldId id="360"/>
            <p14:sldId id="361"/>
            <p14:sldId id="362"/>
            <p14:sldId id="352"/>
          </p14:sldIdLst>
        </p14:section>
        <p14:section name="MÉTHODOLOGIE" id="{EB03BDE6-D677-4574-A7BF-9721F91BDEB8}">
          <p14:sldIdLst/>
        </p14:section>
      </p14:sectionLst>
    </p:ext>
    <p:ext uri="{EFAFB233-063F-42B5-8137-9DF3F51BA10A}">
      <p15:sldGuideLst xmlns:p15="http://schemas.microsoft.com/office/powerpoint/2012/main">
        <p15:guide id="1" orient="horz" pos="1620">
          <p15:clr>
            <a:srgbClr val="A4A3A4"/>
          </p15:clr>
        </p15:guide>
        <p15:guide id="2" orient="horz" pos="191">
          <p15:clr>
            <a:srgbClr val="A4A3A4"/>
          </p15:clr>
        </p15:guide>
        <p15:guide id="3" orient="horz" pos="854">
          <p15:clr>
            <a:srgbClr val="A4A3A4"/>
          </p15:clr>
        </p15:guide>
        <p15:guide id="4" orient="horz" pos="821">
          <p15:clr>
            <a:srgbClr val="A4A3A4"/>
          </p15:clr>
        </p15:guide>
        <p15:guide id="5" orient="horz" pos="3049">
          <p15:clr>
            <a:srgbClr val="A4A3A4"/>
          </p15:clr>
        </p15:guide>
        <p15:guide id="6" orient="horz" pos="3151">
          <p15:clr>
            <a:srgbClr val="A4A3A4"/>
          </p15:clr>
        </p15:guide>
        <p15:guide id="7" pos="2880">
          <p15:clr>
            <a:srgbClr val="A4A3A4"/>
          </p15:clr>
        </p15:guide>
        <p15:guide id="8" pos="476">
          <p15:clr>
            <a:srgbClr val="A4A3A4"/>
          </p15:clr>
        </p15:guide>
        <p15:guide id="9" pos="5193">
          <p15:clr>
            <a:srgbClr val="A4A3A4"/>
          </p15:clr>
        </p15:guide>
        <p15:guide id="10" pos="5465">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C3D5"/>
    <a:srgbClr val="0C5076"/>
    <a:srgbClr val="EC130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79302" autoAdjust="0"/>
  </p:normalViewPr>
  <p:slideViewPr>
    <p:cSldViewPr showGuides="1">
      <p:cViewPr varScale="1">
        <p:scale>
          <a:sx n="77" d="100"/>
          <a:sy n="77" d="100"/>
        </p:scale>
        <p:origin x="1206" y="72"/>
      </p:cViewPr>
      <p:guideLst>
        <p:guide orient="horz" pos="1620"/>
        <p:guide orient="horz" pos="191"/>
        <p:guide orient="horz" pos="854"/>
        <p:guide orient="horz" pos="821"/>
        <p:guide orient="horz" pos="3049"/>
        <p:guide orient="horz" pos="3151"/>
        <p:guide pos="2880"/>
        <p:guide pos="476"/>
        <p:guide pos="5193"/>
        <p:guide pos="5465"/>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127" d="100"/>
          <a:sy n="127" d="100"/>
        </p:scale>
        <p:origin x="5440"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9D897012-7FF6-704A-9088-93ACEFB22089}"/>
              </a:ext>
            </a:extLst>
          </p:cNvPr>
          <p:cNvSpPr>
            <a:spLocks noGrp="1"/>
          </p:cNvSpPr>
          <p:nvPr>
            <p:ph type="hdr" sz="quarter"/>
          </p:nvPr>
        </p:nvSpPr>
        <p:spPr>
          <a:xfrm>
            <a:off x="0" y="0"/>
            <a:ext cx="2945659" cy="498056"/>
          </a:xfrm>
          <a:prstGeom prst="rect">
            <a:avLst/>
          </a:prstGeom>
        </p:spPr>
        <p:txBody>
          <a:bodyPr vert="horz" lIns="95562" tIns="47781" rIns="95562" bIns="47781" rtlCol="0"/>
          <a:lstStyle>
            <a:lvl1pPr algn="l">
              <a:defRPr sz="1300"/>
            </a:lvl1pPr>
          </a:lstStyle>
          <a:p>
            <a:endParaRPr lang="fr-FR"/>
          </a:p>
        </p:txBody>
      </p:sp>
      <p:sp>
        <p:nvSpPr>
          <p:cNvPr id="3" name="Espace réservé de la date 2">
            <a:extLst>
              <a:ext uri="{FF2B5EF4-FFF2-40B4-BE49-F238E27FC236}">
                <a16:creationId xmlns:a16="http://schemas.microsoft.com/office/drawing/2014/main" id="{9BBEEC68-1116-A24A-AD79-7B70DE510B69}"/>
              </a:ext>
            </a:extLst>
          </p:cNvPr>
          <p:cNvSpPr>
            <a:spLocks noGrp="1"/>
          </p:cNvSpPr>
          <p:nvPr>
            <p:ph type="dt" sz="quarter" idx="1"/>
          </p:nvPr>
        </p:nvSpPr>
        <p:spPr>
          <a:xfrm>
            <a:off x="3850443" y="0"/>
            <a:ext cx="2945659" cy="498056"/>
          </a:xfrm>
          <a:prstGeom prst="rect">
            <a:avLst/>
          </a:prstGeom>
        </p:spPr>
        <p:txBody>
          <a:bodyPr vert="horz" lIns="95562" tIns="47781" rIns="95562" bIns="47781" rtlCol="0"/>
          <a:lstStyle>
            <a:lvl1pPr algn="r">
              <a:defRPr sz="1300"/>
            </a:lvl1pPr>
          </a:lstStyle>
          <a:p>
            <a:fld id="{4F0C479D-4687-E740-9789-857CF0267E23}" type="datetimeFigureOut">
              <a:rPr lang="fr-FR" smtClean="0"/>
              <a:t>15/09/2021</a:t>
            </a:fld>
            <a:endParaRPr lang="fr-FR"/>
          </a:p>
        </p:txBody>
      </p:sp>
      <p:sp>
        <p:nvSpPr>
          <p:cNvPr id="4" name="Espace réservé du pied de page 3">
            <a:extLst>
              <a:ext uri="{FF2B5EF4-FFF2-40B4-BE49-F238E27FC236}">
                <a16:creationId xmlns:a16="http://schemas.microsoft.com/office/drawing/2014/main" id="{AA513078-4837-CD44-8134-B2F5EC620144}"/>
              </a:ext>
            </a:extLst>
          </p:cNvPr>
          <p:cNvSpPr>
            <a:spLocks noGrp="1"/>
          </p:cNvSpPr>
          <p:nvPr>
            <p:ph type="ftr" sz="quarter" idx="2"/>
          </p:nvPr>
        </p:nvSpPr>
        <p:spPr>
          <a:xfrm>
            <a:off x="0" y="9428585"/>
            <a:ext cx="2945659" cy="498055"/>
          </a:xfrm>
          <a:prstGeom prst="rect">
            <a:avLst/>
          </a:prstGeom>
        </p:spPr>
        <p:txBody>
          <a:bodyPr vert="horz" lIns="95562" tIns="47781" rIns="95562" bIns="47781" rtlCol="0" anchor="b"/>
          <a:lstStyle>
            <a:lvl1pPr algn="l">
              <a:defRPr sz="1300"/>
            </a:lvl1pPr>
          </a:lstStyle>
          <a:p>
            <a:endParaRPr lang="fr-FR"/>
          </a:p>
        </p:txBody>
      </p:sp>
      <p:sp>
        <p:nvSpPr>
          <p:cNvPr id="5" name="Espace réservé du numéro de diapositive 4">
            <a:extLst>
              <a:ext uri="{FF2B5EF4-FFF2-40B4-BE49-F238E27FC236}">
                <a16:creationId xmlns:a16="http://schemas.microsoft.com/office/drawing/2014/main" id="{23167E4C-36F1-A146-B373-CD678EBB6C68}"/>
              </a:ext>
            </a:extLst>
          </p:cNvPr>
          <p:cNvSpPr>
            <a:spLocks noGrp="1"/>
          </p:cNvSpPr>
          <p:nvPr>
            <p:ph type="sldNum" sz="quarter" idx="3"/>
          </p:nvPr>
        </p:nvSpPr>
        <p:spPr>
          <a:xfrm>
            <a:off x="3850443" y="9428585"/>
            <a:ext cx="2945659" cy="498055"/>
          </a:xfrm>
          <a:prstGeom prst="rect">
            <a:avLst/>
          </a:prstGeom>
        </p:spPr>
        <p:txBody>
          <a:bodyPr vert="horz" lIns="95562" tIns="47781" rIns="95562" bIns="47781" rtlCol="0" anchor="b"/>
          <a:lstStyle>
            <a:lvl1pPr algn="r">
              <a:defRPr sz="1300"/>
            </a:lvl1pPr>
          </a:lstStyle>
          <a:p>
            <a:fld id="{BBC0D87D-3887-3549-A415-10DFF9EDA4CC}" type="slidenum">
              <a:rPr lang="fr-FR" smtClean="0"/>
              <a:t>‹N°›</a:t>
            </a:fld>
            <a:endParaRPr lang="fr-FR"/>
          </a:p>
        </p:txBody>
      </p:sp>
    </p:spTree>
    <p:extLst>
      <p:ext uri="{BB962C8B-B14F-4D97-AF65-F5344CB8AC3E}">
        <p14:creationId xmlns:p14="http://schemas.microsoft.com/office/powerpoint/2010/main" val="14091365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2945659" cy="496332"/>
          </a:xfrm>
          <a:prstGeom prst="rect">
            <a:avLst/>
          </a:prstGeom>
        </p:spPr>
        <p:txBody>
          <a:bodyPr vert="horz" lIns="95562" tIns="47781" rIns="95562" bIns="47781" rtlCol="0"/>
          <a:lstStyle>
            <a:lvl1pPr algn="l">
              <a:defRPr sz="1300">
                <a:latin typeface="Arial" pitchFamily="34" charset="0"/>
              </a:defRPr>
            </a:lvl1pPr>
          </a:lstStyle>
          <a:p>
            <a:endParaRPr lang="fr-FR" dirty="0"/>
          </a:p>
        </p:txBody>
      </p:sp>
      <p:sp>
        <p:nvSpPr>
          <p:cNvPr id="3" name="Espace réservé de la date 2"/>
          <p:cNvSpPr>
            <a:spLocks noGrp="1"/>
          </p:cNvSpPr>
          <p:nvPr>
            <p:ph type="dt" idx="1"/>
          </p:nvPr>
        </p:nvSpPr>
        <p:spPr>
          <a:xfrm>
            <a:off x="3850443" y="1"/>
            <a:ext cx="2945659" cy="496332"/>
          </a:xfrm>
          <a:prstGeom prst="rect">
            <a:avLst/>
          </a:prstGeom>
        </p:spPr>
        <p:txBody>
          <a:bodyPr vert="horz" lIns="95562" tIns="47781" rIns="95562" bIns="47781" rtlCol="0"/>
          <a:lstStyle>
            <a:lvl1pPr algn="r">
              <a:defRPr sz="1300">
                <a:latin typeface="Arial" pitchFamily="34" charset="0"/>
              </a:defRPr>
            </a:lvl1pPr>
          </a:lstStyle>
          <a:p>
            <a:fld id="{D680E798-53FF-4C51-A981-953463752515}" type="datetimeFigureOut">
              <a:rPr lang="fr-FR" smtClean="0"/>
              <a:pPr/>
              <a:t>15/09/2021</a:t>
            </a:fld>
            <a:endParaRPr lang="fr-FR" dirty="0"/>
          </a:p>
        </p:txBody>
      </p:sp>
      <p:sp>
        <p:nvSpPr>
          <p:cNvPr id="4" name="Espace réservé de l'image des diapositives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5562" tIns="47781" rIns="95562" bIns="47781" rtlCol="0" anchor="ctr"/>
          <a:lstStyle/>
          <a:p>
            <a:endParaRPr lang="fr-FR" dirty="0"/>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5562" tIns="47781" rIns="95562" bIns="47781"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9428584"/>
            <a:ext cx="2945659" cy="496332"/>
          </a:xfrm>
          <a:prstGeom prst="rect">
            <a:avLst/>
          </a:prstGeom>
        </p:spPr>
        <p:txBody>
          <a:bodyPr vert="horz" lIns="95562" tIns="47781" rIns="95562" bIns="47781" rtlCol="0" anchor="b"/>
          <a:lstStyle>
            <a:lvl1pPr algn="l">
              <a:defRPr sz="1300">
                <a:latin typeface="Arial" pitchFamily="34" charset="0"/>
              </a:defRPr>
            </a:lvl1pPr>
          </a:lstStyle>
          <a:p>
            <a:endParaRPr lang="fr-FR" dirty="0"/>
          </a:p>
        </p:txBody>
      </p:sp>
      <p:sp>
        <p:nvSpPr>
          <p:cNvPr id="7" name="Espace réservé du numéro de diapositive 6"/>
          <p:cNvSpPr>
            <a:spLocks noGrp="1"/>
          </p:cNvSpPr>
          <p:nvPr>
            <p:ph type="sldNum" sz="quarter" idx="5"/>
          </p:nvPr>
        </p:nvSpPr>
        <p:spPr>
          <a:xfrm>
            <a:off x="3850443" y="9428584"/>
            <a:ext cx="2945659" cy="496332"/>
          </a:xfrm>
          <a:prstGeom prst="rect">
            <a:avLst/>
          </a:prstGeom>
        </p:spPr>
        <p:txBody>
          <a:bodyPr vert="horz" lIns="95562" tIns="47781" rIns="95562" bIns="47781" rtlCol="0" anchor="b"/>
          <a:lstStyle>
            <a:lvl1pPr algn="r">
              <a:defRPr sz="1300">
                <a:latin typeface="Arial" pitchFamily="34" charset="0"/>
              </a:defRPr>
            </a:lvl1pPr>
          </a:lstStyle>
          <a:p>
            <a:fld id="{1B06CD8F-B7ED-4A05-9FB1-A01CC0EF02CC}" type="slidenum">
              <a:rPr lang="fr-FR" smtClean="0"/>
              <a:pPr/>
              <a:t>‹N°›</a:t>
            </a:fld>
            <a:endParaRPr lang="fr-FR" dirty="0"/>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a:t>
            </a:fld>
            <a:endParaRPr lang="fr-FR" dirty="0"/>
          </a:p>
        </p:txBody>
      </p:sp>
    </p:spTree>
    <p:extLst>
      <p:ext uri="{BB962C8B-B14F-4D97-AF65-F5344CB8AC3E}">
        <p14:creationId xmlns:p14="http://schemas.microsoft.com/office/powerpoint/2010/main" val="16484843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94eac6792d_0_19:notes"/>
          <p:cNvSpPr>
            <a:spLocks noGrp="1" noRot="1" noChangeAspect="1"/>
          </p:cNvSpPr>
          <p:nvPr>
            <p:ph type="sldImg" idx="2"/>
          </p:nvPr>
        </p:nvSpPr>
        <p:spPr>
          <a:xfrm>
            <a:off x="-180975" y="835025"/>
            <a:ext cx="7402513" cy="41640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94eac6792d_0_19:notes"/>
          <p:cNvSpPr txBox="1">
            <a:spLocks noGrp="1"/>
          </p:cNvSpPr>
          <p:nvPr>
            <p:ph type="body" idx="1"/>
          </p:nvPr>
        </p:nvSpPr>
        <p:spPr>
          <a:xfrm>
            <a:off x="704000" y="5277533"/>
            <a:ext cx="5632000" cy="4999769"/>
          </a:xfrm>
          <a:prstGeom prst="rect">
            <a:avLst/>
          </a:prstGeom>
        </p:spPr>
        <p:txBody>
          <a:bodyPr spcFirstLastPara="1" wrap="square" lIns="103514" tIns="103514" rIns="103514" bIns="103514" anchor="t" anchorCtr="0">
            <a:noAutofit/>
          </a:bodyPr>
          <a:lstStyle/>
          <a:p>
            <a:endParaRPr dirty="0"/>
          </a:p>
        </p:txBody>
      </p:sp>
    </p:spTree>
    <p:extLst>
      <p:ext uri="{BB962C8B-B14F-4D97-AF65-F5344CB8AC3E}">
        <p14:creationId xmlns:p14="http://schemas.microsoft.com/office/powerpoint/2010/main" val="976373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94eac6792d_0_19:notes"/>
          <p:cNvSpPr>
            <a:spLocks noGrp="1" noRot="1" noChangeAspect="1"/>
          </p:cNvSpPr>
          <p:nvPr>
            <p:ph type="sldImg" idx="2"/>
          </p:nvPr>
        </p:nvSpPr>
        <p:spPr>
          <a:xfrm>
            <a:off x="-180975" y="835025"/>
            <a:ext cx="7402513" cy="41640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94eac6792d_0_19:notes"/>
          <p:cNvSpPr txBox="1">
            <a:spLocks noGrp="1"/>
          </p:cNvSpPr>
          <p:nvPr>
            <p:ph type="body" idx="1"/>
          </p:nvPr>
        </p:nvSpPr>
        <p:spPr>
          <a:xfrm>
            <a:off x="704000" y="5277533"/>
            <a:ext cx="5632000" cy="4999769"/>
          </a:xfrm>
          <a:prstGeom prst="rect">
            <a:avLst/>
          </a:prstGeom>
        </p:spPr>
        <p:txBody>
          <a:bodyPr spcFirstLastPara="1" wrap="square" lIns="103514" tIns="103514" rIns="103514" bIns="103514" anchor="t" anchorCtr="0">
            <a:noAutofit/>
          </a:bodyPr>
          <a:lstStyle/>
          <a:p>
            <a:endParaRPr dirty="0"/>
          </a:p>
        </p:txBody>
      </p:sp>
    </p:spTree>
    <p:extLst>
      <p:ext uri="{BB962C8B-B14F-4D97-AF65-F5344CB8AC3E}">
        <p14:creationId xmlns:p14="http://schemas.microsoft.com/office/powerpoint/2010/main" val="39053016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94eac6792d_0_19:notes"/>
          <p:cNvSpPr>
            <a:spLocks noGrp="1" noRot="1" noChangeAspect="1"/>
          </p:cNvSpPr>
          <p:nvPr>
            <p:ph type="sldImg" idx="2"/>
          </p:nvPr>
        </p:nvSpPr>
        <p:spPr>
          <a:xfrm>
            <a:off x="-180975" y="835025"/>
            <a:ext cx="7402513" cy="41640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94eac6792d_0_19:notes"/>
          <p:cNvSpPr txBox="1">
            <a:spLocks noGrp="1"/>
          </p:cNvSpPr>
          <p:nvPr>
            <p:ph type="body" idx="1"/>
          </p:nvPr>
        </p:nvSpPr>
        <p:spPr>
          <a:xfrm>
            <a:off x="704000" y="5277533"/>
            <a:ext cx="5632000" cy="4999769"/>
          </a:xfrm>
          <a:prstGeom prst="rect">
            <a:avLst/>
          </a:prstGeom>
        </p:spPr>
        <p:txBody>
          <a:bodyPr spcFirstLastPara="1" wrap="square" lIns="103514" tIns="103514" rIns="103514" bIns="103514" anchor="t" anchorCtr="0">
            <a:noAutofit/>
          </a:bodyPr>
          <a:lstStyle/>
          <a:p>
            <a:r>
              <a:rPr lang="fr-FR" dirty="0" smtClean="0"/>
              <a:t>Mobilité: </a:t>
            </a:r>
            <a:r>
              <a:rPr lang="en-US" dirty="0" smtClean="0"/>
              <a:t>Compulsory national service, short stays such as holidays and time spent by the researcher as part of a procedure for obtaining refugee status under the Geneva Convention  are not taken into account.</a:t>
            </a:r>
          </a:p>
          <a:p>
            <a:r>
              <a:rPr lang="en-US" dirty="0" smtClean="0"/>
              <a:t>La </a:t>
            </a:r>
            <a:r>
              <a:rPr lang="en-US" dirty="0" err="1" smtClean="0"/>
              <a:t>règle</a:t>
            </a:r>
            <a:r>
              <a:rPr lang="en-US" dirty="0" smtClean="0"/>
              <a:t> des 4 </a:t>
            </a:r>
            <a:r>
              <a:rPr lang="en-US" dirty="0" err="1" smtClean="0"/>
              <a:t>ans</a:t>
            </a:r>
            <a:r>
              <a:rPr lang="en-US" dirty="0" smtClean="0"/>
              <a:t> ne </a:t>
            </a:r>
            <a:r>
              <a:rPr lang="en-US" dirty="0" err="1" smtClean="0"/>
              <a:t>s’applique</a:t>
            </a:r>
            <a:r>
              <a:rPr lang="en-US" baseline="0" dirty="0" smtClean="0"/>
              <a:t> plus</a:t>
            </a:r>
            <a:endParaRPr dirty="0"/>
          </a:p>
        </p:txBody>
      </p:sp>
    </p:spTree>
    <p:extLst>
      <p:ext uri="{BB962C8B-B14F-4D97-AF65-F5344CB8AC3E}">
        <p14:creationId xmlns:p14="http://schemas.microsoft.com/office/powerpoint/2010/main" val="216854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94eac6792d_0_19:notes"/>
          <p:cNvSpPr>
            <a:spLocks noGrp="1" noRot="1" noChangeAspect="1"/>
          </p:cNvSpPr>
          <p:nvPr>
            <p:ph type="sldImg" idx="2"/>
          </p:nvPr>
        </p:nvSpPr>
        <p:spPr>
          <a:xfrm>
            <a:off x="-180975" y="835025"/>
            <a:ext cx="7402513" cy="41640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94eac6792d_0_19:notes"/>
          <p:cNvSpPr txBox="1">
            <a:spLocks noGrp="1"/>
          </p:cNvSpPr>
          <p:nvPr>
            <p:ph type="body" idx="1"/>
          </p:nvPr>
        </p:nvSpPr>
        <p:spPr>
          <a:xfrm>
            <a:off x="704000" y="5277533"/>
            <a:ext cx="5632000" cy="4999769"/>
          </a:xfrm>
          <a:prstGeom prst="rect">
            <a:avLst/>
          </a:prstGeom>
        </p:spPr>
        <p:txBody>
          <a:bodyPr spcFirstLastPara="1" wrap="square" lIns="103514" tIns="103514" rIns="103514" bIns="103514" anchor="t" anchorCtr="0">
            <a:noAutofit/>
          </a:bodyPr>
          <a:lstStyle/>
          <a:p>
            <a:r>
              <a:rPr lang="fr-FR" dirty="0" smtClean="0"/>
              <a:t>Un coefficient correcteur par pays s’applique à la </a:t>
            </a:r>
            <a:r>
              <a:rPr lang="fr-FR" b="1" dirty="0" smtClean="0"/>
              <a:t>living </a:t>
            </a:r>
            <a:r>
              <a:rPr lang="fr-FR" b="1" dirty="0" err="1" smtClean="0"/>
              <a:t>allowance</a:t>
            </a:r>
            <a:r>
              <a:rPr lang="fr-FR" b="1" dirty="0" smtClean="0"/>
              <a:t> </a:t>
            </a:r>
            <a:r>
              <a:rPr lang="fr-FR" dirty="0" smtClean="0"/>
              <a:t>dans</a:t>
            </a:r>
            <a:r>
              <a:rPr lang="fr-FR" baseline="0" dirty="0" smtClean="0"/>
              <a:t> un soucis d’équité</a:t>
            </a:r>
          </a:p>
          <a:p>
            <a:r>
              <a:rPr lang="fr-FR" baseline="0" dirty="0" err="1" smtClean="0"/>
              <a:t>Family</a:t>
            </a:r>
            <a:r>
              <a:rPr lang="fr-FR" baseline="0" dirty="0" smtClean="0"/>
              <a:t> </a:t>
            </a:r>
            <a:r>
              <a:rPr lang="fr-FR" baseline="0" dirty="0" err="1" smtClean="0"/>
              <a:t>allowance</a:t>
            </a:r>
            <a:r>
              <a:rPr lang="fr-FR" baseline="0" dirty="0" smtClean="0"/>
              <a:t>: en cours de projet</a:t>
            </a:r>
          </a:p>
          <a:p>
            <a:r>
              <a:rPr lang="fr-FR" baseline="0" dirty="0" smtClean="0"/>
              <a:t>New: LT </a:t>
            </a:r>
            <a:r>
              <a:rPr lang="fr-FR" baseline="0" dirty="0" err="1" smtClean="0"/>
              <a:t>leave</a:t>
            </a:r>
            <a:r>
              <a:rPr lang="fr-FR" baseline="0" dirty="0" smtClean="0"/>
              <a:t> + </a:t>
            </a:r>
            <a:r>
              <a:rPr lang="fr-FR" baseline="0" dirty="0" err="1" smtClean="0"/>
              <a:t>Special</a:t>
            </a:r>
            <a:r>
              <a:rPr lang="fr-FR" baseline="0" dirty="0" smtClean="0"/>
              <a:t> </a:t>
            </a:r>
            <a:r>
              <a:rPr lang="fr-FR" baseline="0" dirty="0" err="1" smtClean="0"/>
              <a:t>needs</a:t>
            </a:r>
            <a:endParaRPr dirty="0"/>
          </a:p>
        </p:txBody>
      </p:sp>
    </p:spTree>
    <p:extLst>
      <p:ext uri="{BB962C8B-B14F-4D97-AF65-F5344CB8AC3E}">
        <p14:creationId xmlns:p14="http://schemas.microsoft.com/office/powerpoint/2010/main" val="36743163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94eac6792d_0_19:notes"/>
          <p:cNvSpPr>
            <a:spLocks noGrp="1" noRot="1" noChangeAspect="1"/>
          </p:cNvSpPr>
          <p:nvPr>
            <p:ph type="sldImg" idx="2"/>
          </p:nvPr>
        </p:nvSpPr>
        <p:spPr>
          <a:xfrm>
            <a:off x="-180975" y="835025"/>
            <a:ext cx="7402513" cy="41640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94eac6792d_0_19:notes"/>
          <p:cNvSpPr txBox="1">
            <a:spLocks noGrp="1"/>
          </p:cNvSpPr>
          <p:nvPr>
            <p:ph type="body" idx="1"/>
          </p:nvPr>
        </p:nvSpPr>
        <p:spPr>
          <a:xfrm>
            <a:off x="704000" y="5277533"/>
            <a:ext cx="5632000" cy="4999769"/>
          </a:xfrm>
          <a:prstGeom prst="rect">
            <a:avLst/>
          </a:prstGeom>
        </p:spPr>
        <p:txBody>
          <a:bodyPr spcFirstLastPara="1" wrap="square" lIns="103514" tIns="103514" rIns="103514" bIns="103514" anchor="t" anchorCtr="0">
            <a:noAutofit/>
          </a:bodyPr>
          <a:lstStyle/>
          <a:p>
            <a:endParaRPr/>
          </a:p>
        </p:txBody>
      </p:sp>
    </p:spTree>
    <p:extLst>
      <p:ext uri="{BB962C8B-B14F-4D97-AF65-F5344CB8AC3E}">
        <p14:creationId xmlns:p14="http://schemas.microsoft.com/office/powerpoint/2010/main" val="35374768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94dba6a559_1_0:notes"/>
          <p:cNvSpPr>
            <a:spLocks noGrp="1" noRot="1" noChangeAspect="1"/>
          </p:cNvSpPr>
          <p:nvPr>
            <p:ph type="sldImg" idx="2"/>
          </p:nvPr>
        </p:nvSpPr>
        <p:spPr>
          <a:xfrm>
            <a:off x="-498475" y="935038"/>
            <a:ext cx="8283575" cy="4660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94dba6a559_1_0:notes"/>
          <p:cNvSpPr txBox="1">
            <a:spLocks noGrp="1"/>
          </p:cNvSpPr>
          <p:nvPr>
            <p:ph type="body" idx="1"/>
          </p:nvPr>
        </p:nvSpPr>
        <p:spPr>
          <a:xfrm>
            <a:off x="728769" y="5906990"/>
            <a:ext cx="5830163" cy="5596096"/>
          </a:xfrm>
          <a:prstGeom prst="rect">
            <a:avLst/>
          </a:prstGeom>
        </p:spPr>
        <p:txBody>
          <a:bodyPr spcFirstLastPara="1" wrap="square" lIns="112127" tIns="112127" rIns="112127" bIns="112127" anchor="t" anchorCtr="0">
            <a:noAutofit/>
          </a:bodyPr>
          <a:lstStyle/>
          <a:p>
            <a:endParaRPr/>
          </a:p>
        </p:txBody>
      </p:sp>
    </p:spTree>
    <p:extLst>
      <p:ext uri="{BB962C8B-B14F-4D97-AF65-F5344CB8AC3E}">
        <p14:creationId xmlns:p14="http://schemas.microsoft.com/office/powerpoint/2010/main" val="40319202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94eac6792d_0_19:notes"/>
          <p:cNvSpPr>
            <a:spLocks noGrp="1" noRot="1" noChangeAspect="1"/>
          </p:cNvSpPr>
          <p:nvPr>
            <p:ph type="sldImg" idx="2"/>
          </p:nvPr>
        </p:nvSpPr>
        <p:spPr>
          <a:xfrm>
            <a:off x="-180975" y="835025"/>
            <a:ext cx="7402513" cy="41640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94eac6792d_0_19:notes"/>
          <p:cNvSpPr txBox="1">
            <a:spLocks noGrp="1"/>
          </p:cNvSpPr>
          <p:nvPr>
            <p:ph type="body" idx="1"/>
          </p:nvPr>
        </p:nvSpPr>
        <p:spPr>
          <a:xfrm>
            <a:off x="704000" y="5277533"/>
            <a:ext cx="5632000" cy="4999769"/>
          </a:xfrm>
          <a:prstGeom prst="rect">
            <a:avLst/>
          </a:prstGeom>
        </p:spPr>
        <p:txBody>
          <a:bodyPr spcFirstLastPara="1" wrap="square" lIns="103514" tIns="103514" rIns="103514" bIns="103514" anchor="t" anchorCtr="0">
            <a:noAutofit/>
          </a:bodyPr>
          <a:lstStyle/>
          <a:p>
            <a:r>
              <a:rPr lang="fr-FR" dirty="0" smtClean="0"/>
              <a:t>Bénéficiaires</a:t>
            </a:r>
            <a:r>
              <a:rPr lang="fr-FR" baseline="0" dirty="0" smtClean="0"/>
              <a:t> (pays éligibles au financement): recrutent des doctorants </a:t>
            </a:r>
            <a:endParaRPr dirty="0"/>
          </a:p>
        </p:txBody>
      </p:sp>
    </p:spTree>
    <p:extLst>
      <p:ext uri="{BB962C8B-B14F-4D97-AF65-F5344CB8AC3E}">
        <p14:creationId xmlns:p14="http://schemas.microsoft.com/office/powerpoint/2010/main" val="37389466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94eac6792d_0_19:notes"/>
          <p:cNvSpPr>
            <a:spLocks noGrp="1" noRot="1" noChangeAspect="1"/>
          </p:cNvSpPr>
          <p:nvPr>
            <p:ph type="sldImg" idx="2"/>
          </p:nvPr>
        </p:nvSpPr>
        <p:spPr>
          <a:xfrm>
            <a:off x="-180975" y="835025"/>
            <a:ext cx="7402513" cy="41640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94eac6792d_0_19:notes"/>
          <p:cNvSpPr txBox="1">
            <a:spLocks noGrp="1"/>
          </p:cNvSpPr>
          <p:nvPr>
            <p:ph type="body" idx="1"/>
          </p:nvPr>
        </p:nvSpPr>
        <p:spPr>
          <a:xfrm>
            <a:off x="704000" y="5277533"/>
            <a:ext cx="5632000" cy="4999769"/>
          </a:xfrm>
          <a:prstGeom prst="rect">
            <a:avLst/>
          </a:prstGeom>
        </p:spPr>
        <p:txBody>
          <a:bodyPr spcFirstLastPara="1" wrap="square" lIns="103514" tIns="103514" rIns="103514" bIns="103514" anchor="t" anchorCtr="0">
            <a:noAutofit/>
          </a:bodyPr>
          <a:lstStyle/>
          <a:p>
            <a:r>
              <a:rPr lang="fr-FR" dirty="0" smtClean="0"/>
              <a:t>Mobilité: </a:t>
            </a:r>
            <a:r>
              <a:rPr lang="en-US" dirty="0" smtClean="0"/>
              <a:t>Compulsory national service, short stays such as holidays and time spent by the researcher as part of a procedure for obtaining refugee status under the Geneva Convention  are not taken into account.</a:t>
            </a:r>
          </a:p>
          <a:p>
            <a:endParaRPr lang="en-US" dirty="0" smtClean="0"/>
          </a:p>
          <a:p>
            <a:r>
              <a:rPr lang="en-US" dirty="0" smtClean="0"/>
              <a:t>Researchers wishing to reintegrate from a third country must either be based in a third country at the call deadline, or have moved directly from a third country to an EU Member State or Horizon Europe Associated Country within the last 12 months before the call deadline.</a:t>
            </a:r>
            <a:endParaRPr dirty="0"/>
          </a:p>
        </p:txBody>
      </p:sp>
    </p:spTree>
    <p:extLst>
      <p:ext uri="{BB962C8B-B14F-4D97-AF65-F5344CB8AC3E}">
        <p14:creationId xmlns:p14="http://schemas.microsoft.com/office/powerpoint/2010/main" val="40390996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94eac6792d_0_19:notes"/>
          <p:cNvSpPr>
            <a:spLocks noGrp="1" noRot="1" noChangeAspect="1"/>
          </p:cNvSpPr>
          <p:nvPr>
            <p:ph type="sldImg" idx="2"/>
          </p:nvPr>
        </p:nvSpPr>
        <p:spPr>
          <a:xfrm>
            <a:off x="-180975" y="835025"/>
            <a:ext cx="7402513" cy="41640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94eac6792d_0_19:notes"/>
          <p:cNvSpPr txBox="1">
            <a:spLocks noGrp="1"/>
          </p:cNvSpPr>
          <p:nvPr>
            <p:ph type="body" idx="1"/>
          </p:nvPr>
        </p:nvSpPr>
        <p:spPr>
          <a:xfrm>
            <a:off x="704000" y="5277533"/>
            <a:ext cx="5632000" cy="4999769"/>
          </a:xfrm>
          <a:prstGeom prst="rect">
            <a:avLst/>
          </a:prstGeom>
        </p:spPr>
        <p:txBody>
          <a:bodyPr spcFirstLastPara="1" wrap="square" lIns="103514" tIns="103514" rIns="103514" bIns="103514" anchor="t" anchorCtr="0">
            <a:noAutofit/>
          </a:bodyPr>
          <a:lstStyle/>
          <a:p>
            <a:r>
              <a:rPr lang="fr-FR" dirty="0" smtClean="0"/>
              <a:t>Un coefficient correcteur par pays s’applique à la </a:t>
            </a:r>
            <a:r>
              <a:rPr lang="fr-FR" b="1" dirty="0" smtClean="0"/>
              <a:t>living </a:t>
            </a:r>
            <a:r>
              <a:rPr lang="fr-FR" b="1" dirty="0" err="1" smtClean="0"/>
              <a:t>allowance</a:t>
            </a:r>
            <a:r>
              <a:rPr lang="fr-FR" b="1" dirty="0" smtClean="0"/>
              <a:t> </a:t>
            </a:r>
            <a:r>
              <a:rPr lang="fr-FR" dirty="0" smtClean="0"/>
              <a:t>dans</a:t>
            </a:r>
            <a:r>
              <a:rPr lang="fr-FR" baseline="0" dirty="0" smtClean="0"/>
              <a:t> un soucis d’équité</a:t>
            </a:r>
            <a:endParaRPr dirty="0"/>
          </a:p>
        </p:txBody>
      </p:sp>
    </p:spTree>
    <p:extLst>
      <p:ext uri="{BB962C8B-B14F-4D97-AF65-F5344CB8AC3E}">
        <p14:creationId xmlns:p14="http://schemas.microsoft.com/office/powerpoint/2010/main" val="39720201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94dba6a559_1_0:notes"/>
          <p:cNvSpPr>
            <a:spLocks noGrp="1" noRot="1" noChangeAspect="1"/>
          </p:cNvSpPr>
          <p:nvPr>
            <p:ph type="sldImg" idx="2"/>
          </p:nvPr>
        </p:nvSpPr>
        <p:spPr>
          <a:xfrm>
            <a:off x="-498475" y="935038"/>
            <a:ext cx="8283575" cy="4660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94dba6a559_1_0:notes"/>
          <p:cNvSpPr txBox="1">
            <a:spLocks noGrp="1"/>
          </p:cNvSpPr>
          <p:nvPr>
            <p:ph type="body" idx="1"/>
          </p:nvPr>
        </p:nvSpPr>
        <p:spPr>
          <a:xfrm>
            <a:off x="728769" y="5906990"/>
            <a:ext cx="5830163" cy="5596096"/>
          </a:xfrm>
          <a:prstGeom prst="rect">
            <a:avLst/>
          </a:prstGeom>
        </p:spPr>
        <p:txBody>
          <a:bodyPr spcFirstLastPara="1" wrap="square" lIns="112127" tIns="112127" rIns="112127" bIns="112127" anchor="t" anchorCtr="0">
            <a:noAutofit/>
          </a:bodyPr>
          <a:lstStyle/>
          <a:p>
            <a:r>
              <a:rPr lang="fr-FR" dirty="0" smtClean="0"/>
              <a:t>Suppression des panels CAR, RI et SE, et leur remplacement par des mesures incitatives : placements de 6 mois dans le secteur non-académique à la fin du projet (pour SE), et déduction de la durée de rupture de carrière ou de séjour dans un pays tiers dans le calcul de l’âge scientifique (pour CAR et RI) </a:t>
            </a:r>
          </a:p>
          <a:p>
            <a:endParaRPr dirty="0"/>
          </a:p>
        </p:txBody>
      </p:sp>
    </p:spTree>
    <p:extLst>
      <p:ext uri="{BB962C8B-B14F-4D97-AF65-F5344CB8AC3E}">
        <p14:creationId xmlns:p14="http://schemas.microsoft.com/office/powerpoint/2010/main" val="4983506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94eac6792d_0_25:notes"/>
          <p:cNvSpPr>
            <a:spLocks noGrp="1" noRot="1" noChangeAspect="1"/>
          </p:cNvSpPr>
          <p:nvPr>
            <p:ph type="sldImg" idx="2"/>
          </p:nvPr>
        </p:nvSpPr>
        <p:spPr>
          <a:xfrm>
            <a:off x="-180975" y="835025"/>
            <a:ext cx="7402513" cy="41640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94eac6792d_0_25:notes"/>
          <p:cNvSpPr txBox="1">
            <a:spLocks noGrp="1"/>
          </p:cNvSpPr>
          <p:nvPr>
            <p:ph type="body" idx="1"/>
          </p:nvPr>
        </p:nvSpPr>
        <p:spPr>
          <a:xfrm>
            <a:off x="704000" y="5277533"/>
            <a:ext cx="5632000" cy="4999769"/>
          </a:xfrm>
          <a:prstGeom prst="rect">
            <a:avLst/>
          </a:prstGeom>
        </p:spPr>
        <p:txBody>
          <a:bodyPr spcFirstLastPara="1" wrap="square" lIns="103514" tIns="103514" rIns="103514" bIns="103514" anchor="t" anchorCtr="0">
            <a:noAutofit/>
          </a:bodyPr>
          <a:lstStyle/>
          <a:p>
            <a:r>
              <a:rPr lang="fr-FR" dirty="0" smtClean="0"/>
              <a:t>Horizon Europe = 9</a:t>
            </a:r>
            <a:r>
              <a:rPr lang="fr-FR" baseline="30000" dirty="0" smtClean="0"/>
              <a:t>ème</a:t>
            </a:r>
            <a:r>
              <a:rPr lang="fr-FR" baseline="0" dirty="0" smtClean="0"/>
              <a:t> programme-cadre de l’UE pour la recherche et l’innovation pour 2021-2027 </a:t>
            </a:r>
          </a:p>
          <a:p>
            <a:r>
              <a:rPr lang="fr-FR" baseline="0" dirty="0" smtClean="0"/>
              <a:t>C’est le programme de financement de la recherche et de l’innovation le plus ambitieux jamais entrepris avec un budget d’environ 95,5 milliards d’euros pour les 7 prochaines années (6,4 pour MSCA)</a:t>
            </a:r>
          </a:p>
          <a:p>
            <a:r>
              <a:rPr lang="fr-FR" baseline="0" dirty="0" smtClean="0"/>
              <a:t>Comme Horizon 2020, HE est structuré en piliers. Chaque pilier regroupe plusieurs programmes de financement qui fonctionnent par appels à propositions de projets ouverts et concurrentiels. </a:t>
            </a:r>
          </a:p>
          <a:p>
            <a:r>
              <a:rPr lang="fr-FR" baseline="0" dirty="0" smtClean="0"/>
              <a:t>Les actions Marie </a:t>
            </a:r>
            <a:r>
              <a:rPr lang="fr-FR" baseline="0" dirty="0" err="1" smtClean="0"/>
              <a:t>Sklodowska</a:t>
            </a:r>
            <a:r>
              <a:rPr lang="fr-FR" baseline="0" dirty="0" smtClean="0"/>
              <a:t> Curie constituent un programme intégré au pilier 1 du programme-cadre dédié à l’Excellence Scientifique (dans lequel on retrouve également l’ERC et le programme infrastructures de recherche. </a:t>
            </a:r>
            <a:endParaRPr dirty="0"/>
          </a:p>
        </p:txBody>
      </p:sp>
    </p:spTree>
    <p:extLst>
      <p:ext uri="{BB962C8B-B14F-4D97-AF65-F5344CB8AC3E}">
        <p14:creationId xmlns:p14="http://schemas.microsoft.com/office/powerpoint/2010/main" val="23619989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94eac6792d_0_38:notes"/>
          <p:cNvSpPr>
            <a:spLocks noGrp="1" noRot="1" noChangeAspect="1"/>
          </p:cNvSpPr>
          <p:nvPr>
            <p:ph type="sldImg" idx="2"/>
          </p:nvPr>
        </p:nvSpPr>
        <p:spPr>
          <a:xfrm>
            <a:off x="-498475" y="935038"/>
            <a:ext cx="8283575" cy="4660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94eac6792d_0_38:notes"/>
          <p:cNvSpPr txBox="1">
            <a:spLocks noGrp="1"/>
          </p:cNvSpPr>
          <p:nvPr>
            <p:ph type="body" idx="1"/>
          </p:nvPr>
        </p:nvSpPr>
        <p:spPr>
          <a:xfrm>
            <a:off x="728769" y="5906990"/>
            <a:ext cx="5830163" cy="5596096"/>
          </a:xfrm>
          <a:prstGeom prst="rect">
            <a:avLst/>
          </a:prstGeom>
        </p:spPr>
        <p:txBody>
          <a:bodyPr spcFirstLastPara="1" wrap="square" lIns="112127" tIns="112127" rIns="112127" bIns="112127" anchor="t" anchorCtr="0">
            <a:noAutofit/>
          </a:bodyPr>
          <a:lstStyle/>
          <a:p>
            <a:endParaRPr/>
          </a:p>
        </p:txBody>
      </p:sp>
    </p:spTree>
    <p:extLst>
      <p:ext uri="{BB962C8B-B14F-4D97-AF65-F5344CB8AC3E}">
        <p14:creationId xmlns:p14="http://schemas.microsoft.com/office/powerpoint/2010/main" val="30926652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94eac6792d_0_38:notes"/>
          <p:cNvSpPr>
            <a:spLocks noGrp="1" noRot="1" noChangeAspect="1"/>
          </p:cNvSpPr>
          <p:nvPr>
            <p:ph type="sldImg" idx="2"/>
          </p:nvPr>
        </p:nvSpPr>
        <p:spPr>
          <a:xfrm>
            <a:off x="-498475" y="935038"/>
            <a:ext cx="8283575" cy="4660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94eac6792d_0_38:notes"/>
          <p:cNvSpPr txBox="1">
            <a:spLocks noGrp="1"/>
          </p:cNvSpPr>
          <p:nvPr>
            <p:ph type="body" idx="1"/>
          </p:nvPr>
        </p:nvSpPr>
        <p:spPr>
          <a:xfrm>
            <a:off x="728769" y="5906990"/>
            <a:ext cx="5830163" cy="5596096"/>
          </a:xfrm>
          <a:prstGeom prst="rect">
            <a:avLst/>
          </a:prstGeom>
        </p:spPr>
        <p:txBody>
          <a:bodyPr spcFirstLastPara="1" wrap="square" lIns="112127" tIns="112127" rIns="112127" bIns="112127" anchor="t" anchorCtr="0">
            <a:noAutofit/>
          </a:bodyPr>
          <a:lstStyle/>
          <a:p>
            <a:endParaRPr/>
          </a:p>
        </p:txBody>
      </p:sp>
    </p:spTree>
    <p:extLst>
      <p:ext uri="{BB962C8B-B14F-4D97-AF65-F5344CB8AC3E}">
        <p14:creationId xmlns:p14="http://schemas.microsoft.com/office/powerpoint/2010/main" val="34778147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94eac6792d_0_38:notes"/>
          <p:cNvSpPr>
            <a:spLocks noGrp="1" noRot="1" noChangeAspect="1"/>
          </p:cNvSpPr>
          <p:nvPr>
            <p:ph type="sldImg" idx="2"/>
          </p:nvPr>
        </p:nvSpPr>
        <p:spPr>
          <a:xfrm>
            <a:off x="-498475" y="935038"/>
            <a:ext cx="8283575" cy="4660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94eac6792d_0_38:notes"/>
          <p:cNvSpPr txBox="1">
            <a:spLocks noGrp="1"/>
          </p:cNvSpPr>
          <p:nvPr>
            <p:ph type="body" idx="1"/>
          </p:nvPr>
        </p:nvSpPr>
        <p:spPr>
          <a:xfrm>
            <a:off x="728769" y="5906990"/>
            <a:ext cx="5830163" cy="5596096"/>
          </a:xfrm>
          <a:prstGeom prst="rect">
            <a:avLst/>
          </a:prstGeom>
        </p:spPr>
        <p:txBody>
          <a:bodyPr spcFirstLastPara="1" wrap="square" lIns="112127" tIns="112127" rIns="112127" bIns="112127" anchor="t" anchorCtr="0">
            <a:noAutofit/>
          </a:bodyPr>
          <a:lstStyle/>
          <a:p>
            <a:r>
              <a:rPr lang="fr-FR" dirty="0" smtClean="0"/>
              <a:t>Pour les </a:t>
            </a:r>
            <a:r>
              <a:rPr lang="fr-FR" dirty="0" err="1" smtClean="0"/>
              <a:t>secondment</a:t>
            </a:r>
            <a:r>
              <a:rPr lang="fr-FR" dirty="0" smtClean="0"/>
              <a:t> d’un « </a:t>
            </a:r>
            <a:r>
              <a:rPr lang="fr-FR" dirty="0" err="1" smtClean="0"/>
              <a:t>associated</a:t>
            </a:r>
            <a:r>
              <a:rPr lang="fr-FR" dirty="0" smtClean="0"/>
              <a:t> </a:t>
            </a:r>
            <a:r>
              <a:rPr lang="fr-FR" dirty="0" err="1" smtClean="0"/>
              <a:t>partner</a:t>
            </a:r>
            <a:r>
              <a:rPr lang="fr-FR" dirty="0" smtClean="0"/>
              <a:t> » lié à un bénéficiaire, cet « </a:t>
            </a:r>
            <a:r>
              <a:rPr lang="fr-FR" dirty="0" err="1" smtClean="0"/>
              <a:t>associated</a:t>
            </a:r>
            <a:r>
              <a:rPr lang="fr-FR" dirty="0" smtClean="0"/>
              <a:t> </a:t>
            </a:r>
            <a:r>
              <a:rPr lang="fr-FR" dirty="0" err="1" smtClean="0"/>
              <a:t>partner</a:t>
            </a:r>
            <a:r>
              <a:rPr lang="fr-FR" dirty="0" smtClean="0"/>
              <a:t> » sera considéré du même secteur que le bénéficiaire auquel il est lié. </a:t>
            </a:r>
          </a:p>
          <a:p>
            <a:endParaRPr dirty="0"/>
          </a:p>
        </p:txBody>
      </p:sp>
    </p:spTree>
    <p:extLst>
      <p:ext uri="{BB962C8B-B14F-4D97-AF65-F5344CB8AC3E}">
        <p14:creationId xmlns:p14="http://schemas.microsoft.com/office/powerpoint/2010/main" val="8537333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94eac6792d_0_38:notes"/>
          <p:cNvSpPr>
            <a:spLocks noGrp="1" noRot="1" noChangeAspect="1"/>
          </p:cNvSpPr>
          <p:nvPr>
            <p:ph type="sldImg" idx="2"/>
          </p:nvPr>
        </p:nvSpPr>
        <p:spPr>
          <a:xfrm>
            <a:off x="-498475" y="935038"/>
            <a:ext cx="8283575" cy="4660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94eac6792d_0_38:notes"/>
          <p:cNvSpPr txBox="1">
            <a:spLocks noGrp="1"/>
          </p:cNvSpPr>
          <p:nvPr>
            <p:ph type="body" idx="1"/>
          </p:nvPr>
        </p:nvSpPr>
        <p:spPr>
          <a:xfrm>
            <a:off x="728769" y="5906990"/>
            <a:ext cx="5830163" cy="5596096"/>
          </a:xfrm>
          <a:prstGeom prst="rect">
            <a:avLst/>
          </a:prstGeom>
        </p:spPr>
        <p:txBody>
          <a:bodyPr spcFirstLastPara="1" wrap="square" lIns="112127" tIns="112127" rIns="112127" bIns="112127" anchor="t" anchorCtr="0">
            <a:noAutofit/>
          </a:bodyPr>
          <a:lstStyle/>
          <a:p>
            <a:endParaRPr dirty="0"/>
          </a:p>
        </p:txBody>
      </p:sp>
    </p:spTree>
    <p:extLst>
      <p:ext uri="{BB962C8B-B14F-4D97-AF65-F5344CB8AC3E}">
        <p14:creationId xmlns:p14="http://schemas.microsoft.com/office/powerpoint/2010/main" val="5434691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94eac6792d_0_38:notes"/>
          <p:cNvSpPr>
            <a:spLocks noGrp="1" noRot="1" noChangeAspect="1"/>
          </p:cNvSpPr>
          <p:nvPr>
            <p:ph type="sldImg" idx="2"/>
          </p:nvPr>
        </p:nvSpPr>
        <p:spPr>
          <a:xfrm>
            <a:off x="-498475" y="935038"/>
            <a:ext cx="8283575" cy="4660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94eac6792d_0_38:notes"/>
          <p:cNvSpPr txBox="1">
            <a:spLocks noGrp="1"/>
          </p:cNvSpPr>
          <p:nvPr>
            <p:ph type="body" idx="1"/>
          </p:nvPr>
        </p:nvSpPr>
        <p:spPr>
          <a:xfrm>
            <a:off x="728769" y="5906990"/>
            <a:ext cx="5830163" cy="5596096"/>
          </a:xfrm>
          <a:prstGeom prst="rect">
            <a:avLst/>
          </a:prstGeom>
        </p:spPr>
        <p:txBody>
          <a:bodyPr spcFirstLastPara="1" wrap="square" lIns="112127" tIns="112127" rIns="112127" bIns="112127" anchor="t" anchorCtr="0">
            <a:noAutofit/>
          </a:bodyPr>
          <a:lstStyle/>
          <a:p>
            <a:r>
              <a:rPr lang="fr-FR" dirty="0" smtClean="0"/>
              <a:t>Le</a:t>
            </a:r>
            <a:r>
              <a:rPr lang="fr-FR" baseline="0" dirty="0" smtClean="0"/>
              <a:t> bénéficiaire continue à payer le salaire de son salarié pendant le </a:t>
            </a:r>
            <a:r>
              <a:rPr lang="fr-FR" baseline="0" dirty="0" err="1" smtClean="0"/>
              <a:t>secondment</a:t>
            </a:r>
            <a:endParaRPr lang="fr-FR" baseline="0" dirty="0" smtClean="0"/>
          </a:p>
          <a:p>
            <a:r>
              <a:rPr lang="fr-FR" baseline="0" dirty="0" err="1" smtClean="0"/>
              <a:t>Top-up</a:t>
            </a:r>
            <a:r>
              <a:rPr lang="fr-FR" baseline="0" dirty="0" smtClean="0"/>
              <a:t>: frais de voyage et mission</a:t>
            </a:r>
          </a:p>
          <a:p>
            <a:r>
              <a:rPr lang="fr-FR" baseline="0" dirty="0" smtClean="0"/>
              <a:t>RTN: formation, échange de connaissances, activités de réseau et dépenses de recherche</a:t>
            </a:r>
          </a:p>
          <a:p>
            <a:r>
              <a:rPr lang="fr-FR" baseline="0" dirty="0" smtClean="0"/>
              <a:t>M&amp;O: Coûts additionnels pour le bénéficiaire</a:t>
            </a:r>
            <a:endParaRPr dirty="0"/>
          </a:p>
        </p:txBody>
      </p:sp>
    </p:spTree>
    <p:extLst>
      <p:ext uri="{BB962C8B-B14F-4D97-AF65-F5344CB8AC3E}">
        <p14:creationId xmlns:p14="http://schemas.microsoft.com/office/powerpoint/2010/main" val="5929357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94eac6792d_0_44:notes"/>
          <p:cNvSpPr>
            <a:spLocks noGrp="1" noRot="1" noChangeAspect="1"/>
          </p:cNvSpPr>
          <p:nvPr>
            <p:ph type="sldImg" idx="2"/>
          </p:nvPr>
        </p:nvSpPr>
        <p:spPr>
          <a:xfrm>
            <a:off x="-180975" y="835025"/>
            <a:ext cx="7402513" cy="41640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94eac6792d_0_44:notes"/>
          <p:cNvSpPr txBox="1">
            <a:spLocks noGrp="1"/>
          </p:cNvSpPr>
          <p:nvPr>
            <p:ph type="body" idx="1"/>
          </p:nvPr>
        </p:nvSpPr>
        <p:spPr>
          <a:xfrm>
            <a:off x="704000" y="5277533"/>
            <a:ext cx="5632000" cy="4999769"/>
          </a:xfrm>
          <a:prstGeom prst="rect">
            <a:avLst/>
          </a:prstGeom>
        </p:spPr>
        <p:txBody>
          <a:bodyPr spcFirstLastPara="1" wrap="square" lIns="103514" tIns="103514" rIns="103514" bIns="103514" anchor="t" anchorCtr="0">
            <a:noAutofit/>
          </a:bodyPr>
          <a:lstStyle/>
          <a:p>
            <a:r>
              <a:rPr lang="fr-FR" dirty="0" smtClean="0"/>
              <a:t>Pas </a:t>
            </a:r>
            <a:r>
              <a:rPr lang="fr-FR" smtClean="0"/>
              <a:t>d’âge scientifique dans les COFUND</a:t>
            </a:r>
            <a:endParaRPr dirty="0"/>
          </a:p>
        </p:txBody>
      </p:sp>
    </p:spTree>
    <p:extLst>
      <p:ext uri="{BB962C8B-B14F-4D97-AF65-F5344CB8AC3E}">
        <p14:creationId xmlns:p14="http://schemas.microsoft.com/office/powerpoint/2010/main" val="11474234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94eac6792d_0_44:notes"/>
          <p:cNvSpPr>
            <a:spLocks noGrp="1" noRot="1" noChangeAspect="1"/>
          </p:cNvSpPr>
          <p:nvPr>
            <p:ph type="sldImg" idx="2"/>
          </p:nvPr>
        </p:nvSpPr>
        <p:spPr>
          <a:xfrm>
            <a:off x="-180975" y="835025"/>
            <a:ext cx="7402513" cy="41640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94eac6792d_0_44:notes"/>
          <p:cNvSpPr txBox="1">
            <a:spLocks noGrp="1"/>
          </p:cNvSpPr>
          <p:nvPr>
            <p:ph type="body" idx="1"/>
          </p:nvPr>
        </p:nvSpPr>
        <p:spPr>
          <a:xfrm>
            <a:off x="704000" y="5277533"/>
            <a:ext cx="5632000" cy="4999769"/>
          </a:xfrm>
          <a:prstGeom prst="rect">
            <a:avLst/>
          </a:prstGeom>
        </p:spPr>
        <p:txBody>
          <a:bodyPr spcFirstLastPara="1" wrap="square" lIns="103514" tIns="103514" rIns="103514" bIns="103514" anchor="t" anchorCtr="0">
            <a:noAutofit/>
          </a:bodyPr>
          <a:lstStyle/>
          <a:p>
            <a:r>
              <a:rPr lang="en-GB" dirty="0"/>
              <a:t>In principle, researchers should be employed full-time. The above rates apply to researchers devoting themselves to their project on a full-time basis. Researchers may, in agreement with the supervisor and beneficiary and with prior approval by the granting authority, implement their project on a part-time basis. Part-time work due to professional reasons can be requested by </a:t>
            </a:r>
            <a:r>
              <a:rPr lang="en-GB" dirty="0" err="1"/>
              <a:t>Cofund</a:t>
            </a:r>
            <a:r>
              <a:rPr lang="en-GB" dirty="0"/>
              <a:t> postdoctoral researchers only.</a:t>
            </a:r>
          </a:p>
          <a:p>
            <a:endParaRPr lang="fr-FR" dirty="0"/>
          </a:p>
          <a:p>
            <a:r>
              <a:rPr lang="en-GB" dirty="0"/>
              <a:t>In cases of part-time work, researchers must dedicate at least 50% of their working time to the MSCA action, whether they are working part-time for family or other reasons. The beneficiary should report costs as pro rata of the applicable full-time unit contributions. </a:t>
            </a:r>
          </a:p>
          <a:p>
            <a:endParaRPr lang="en-GB" dirty="0"/>
          </a:p>
          <a:p>
            <a:r>
              <a:rPr lang="en-US" dirty="0"/>
              <a:t>If an applicant submits two or more successful applications </a:t>
            </a:r>
            <a:r>
              <a:rPr lang="en-US" dirty="0" smtClean="0"/>
              <a:t>totaling </a:t>
            </a:r>
            <a:r>
              <a:rPr lang="en-US" dirty="0"/>
              <a:t>more than EUR 10 million within one call, the applicant will be required to decide which of these proposals to implement</a:t>
            </a:r>
            <a:endParaRPr lang="fr-FR" dirty="0"/>
          </a:p>
          <a:p>
            <a:endParaRPr dirty="0"/>
          </a:p>
        </p:txBody>
      </p:sp>
    </p:spTree>
    <p:extLst>
      <p:ext uri="{BB962C8B-B14F-4D97-AF65-F5344CB8AC3E}">
        <p14:creationId xmlns:p14="http://schemas.microsoft.com/office/powerpoint/2010/main" val="1622000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94eac6792d_0_44:notes"/>
          <p:cNvSpPr>
            <a:spLocks noGrp="1" noRot="1" noChangeAspect="1"/>
          </p:cNvSpPr>
          <p:nvPr>
            <p:ph type="sldImg" idx="2"/>
          </p:nvPr>
        </p:nvSpPr>
        <p:spPr>
          <a:xfrm>
            <a:off x="-180975" y="835025"/>
            <a:ext cx="7402513" cy="41640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94eac6792d_0_44:notes"/>
          <p:cNvSpPr txBox="1">
            <a:spLocks noGrp="1"/>
          </p:cNvSpPr>
          <p:nvPr>
            <p:ph type="body" idx="1"/>
          </p:nvPr>
        </p:nvSpPr>
        <p:spPr>
          <a:xfrm>
            <a:off x="704000" y="5277533"/>
            <a:ext cx="5632000" cy="4999769"/>
          </a:xfrm>
          <a:prstGeom prst="rect">
            <a:avLst/>
          </a:prstGeom>
        </p:spPr>
        <p:txBody>
          <a:bodyPr spcFirstLastPara="1" wrap="square" lIns="103514" tIns="103514" rIns="103514" bIns="103514" anchor="t" anchorCtr="0">
            <a:noAutofit/>
          </a:bodyPr>
          <a:lstStyle/>
          <a:p>
            <a:r>
              <a:rPr lang="en-US" dirty="0" smtClean="0"/>
              <a:t>Limitations regarding the researchers' origin and destination should be avoided. Researchers who are already permanently employed by the </a:t>
            </a:r>
            <a:r>
              <a:rPr lang="en-US" dirty="0" err="1" smtClean="0"/>
              <a:t>organisation</a:t>
            </a:r>
            <a:r>
              <a:rPr lang="en-US" dirty="0" smtClean="0"/>
              <a:t> hosting them cannot be funded by COFUND.</a:t>
            </a:r>
          </a:p>
          <a:p>
            <a:endParaRPr lang="en-US" dirty="0" smtClean="0"/>
          </a:p>
          <a:p>
            <a:r>
              <a:rPr lang="en-US" dirty="0" smtClean="0"/>
              <a:t>‘Implementing partners’ means third parties receiving financial support from the beneficiary and implementing the MSCA COFUND Doctoral or Postdoctoral </a:t>
            </a:r>
            <a:r>
              <a:rPr lang="en-US" dirty="0" err="1" smtClean="0"/>
              <a:t>programmes</a:t>
            </a:r>
            <a:r>
              <a:rPr lang="en-US" dirty="0" smtClean="0"/>
              <a:t>. Implementing partners can employ the researchers.</a:t>
            </a:r>
            <a:endParaRPr dirty="0"/>
          </a:p>
        </p:txBody>
      </p:sp>
    </p:spTree>
    <p:extLst>
      <p:ext uri="{BB962C8B-B14F-4D97-AF65-F5344CB8AC3E}">
        <p14:creationId xmlns:p14="http://schemas.microsoft.com/office/powerpoint/2010/main" val="33959874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94eac6792d_0_44:notes"/>
          <p:cNvSpPr>
            <a:spLocks noGrp="1" noRot="1" noChangeAspect="1"/>
          </p:cNvSpPr>
          <p:nvPr>
            <p:ph type="sldImg" idx="2"/>
          </p:nvPr>
        </p:nvSpPr>
        <p:spPr>
          <a:xfrm>
            <a:off x="-180975" y="835025"/>
            <a:ext cx="7402513" cy="41640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94eac6792d_0_44:notes"/>
          <p:cNvSpPr txBox="1">
            <a:spLocks noGrp="1"/>
          </p:cNvSpPr>
          <p:nvPr>
            <p:ph type="body" idx="1"/>
          </p:nvPr>
        </p:nvSpPr>
        <p:spPr>
          <a:xfrm>
            <a:off x="704000" y="5277533"/>
            <a:ext cx="5632000" cy="4999769"/>
          </a:xfrm>
          <a:prstGeom prst="rect">
            <a:avLst/>
          </a:prstGeom>
        </p:spPr>
        <p:txBody>
          <a:bodyPr spcFirstLastPara="1" wrap="square" lIns="103514" tIns="103514" rIns="103514" bIns="103514" anchor="t" anchorCtr="0">
            <a:noAutofit/>
          </a:bodyPr>
          <a:lstStyle/>
          <a:p>
            <a:r>
              <a:rPr lang="en-GB" dirty="0"/>
              <a:t>The </a:t>
            </a:r>
            <a:r>
              <a:rPr lang="en-GB" b="1" dirty="0"/>
              <a:t>COFUND allowance</a:t>
            </a:r>
            <a:r>
              <a:rPr lang="en-GB" dirty="0"/>
              <a:t> contributes to:</a:t>
            </a:r>
            <a:endParaRPr lang="fr-FR" dirty="0"/>
          </a:p>
          <a:p>
            <a:pPr lvl="0"/>
            <a:r>
              <a:rPr lang="en-GB" dirty="0"/>
              <a:t>costs of the researchers including the remuneration payable to the individual doctoral or postdoctoral researchers recruited under an employment contract/equivalent direct contract with full social security coverage and complying with the applicable social security legislation, as well as the mobility costs and, if applicable, the family costs, and/or</a:t>
            </a:r>
            <a:r>
              <a:rPr lang="fr-FR" dirty="0"/>
              <a:t> </a:t>
            </a:r>
            <a:r>
              <a:rPr lang="en-GB" dirty="0"/>
              <a:t>costs related to the training, research expenses, transfer of knowledge and networking activities of researchers, costs of managing the action and indirect costs.</a:t>
            </a:r>
            <a:endParaRPr lang="fr-FR" dirty="0"/>
          </a:p>
          <a:p>
            <a:endParaRPr dirty="0"/>
          </a:p>
        </p:txBody>
      </p:sp>
    </p:spTree>
    <p:extLst>
      <p:ext uri="{BB962C8B-B14F-4D97-AF65-F5344CB8AC3E}">
        <p14:creationId xmlns:p14="http://schemas.microsoft.com/office/powerpoint/2010/main" val="97232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0:notes"/>
          <p:cNvSpPr txBox="1">
            <a:spLocks noGrp="1"/>
          </p:cNvSpPr>
          <p:nvPr>
            <p:ph type="body" idx="1"/>
          </p:nvPr>
        </p:nvSpPr>
        <p:spPr>
          <a:xfrm>
            <a:off x="704000" y="5277533"/>
            <a:ext cx="5632000" cy="4999769"/>
          </a:xfrm>
          <a:prstGeom prst="rect">
            <a:avLst/>
          </a:prstGeom>
        </p:spPr>
        <p:txBody>
          <a:bodyPr spcFirstLastPara="1" wrap="square" lIns="103514" tIns="103514" rIns="103514" bIns="103514" anchor="t" anchorCtr="0">
            <a:noAutofit/>
          </a:bodyPr>
          <a:lstStyle/>
          <a:p>
            <a:endParaRPr/>
          </a:p>
        </p:txBody>
      </p:sp>
      <p:sp>
        <p:nvSpPr>
          <p:cNvPr id="168" name="Google Shape;168;p10:notes"/>
          <p:cNvSpPr>
            <a:spLocks noGrp="1" noRot="1" noChangeAspect="1"/>
          </p:cNvSpPr>
          <p:nvPr>
            <p:ph type="sldImg" idx="2"/>
          </p:nvPr>
        </p:nvSpPr>
        <p:spPr>
          <a:xfrm>
            <a:off x="-180975" y="835025"/>
            <a:ext cx="7402513" cy="41640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352439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L’UE a besoin</a:t>
            </a:r>
            <a:r>
              <a:rPr lang="fr-FR" baseline="0" dirty="0" smtClean="0"/>
              <a:t> de ressources humaines créatives et flexibles, avec des compétences correspondant aux besoins futurs du marché du travail, pour pouvoir innover, convertir les idées en produits et services au bénéfice de l’économie et de la société. La crise de la Covid-19 a mis en lumière l’importance pour l’UE de pouvoir compter sur un capital humain capable de détecter et de relever les défis à venir, d’informer les décideurs politiques et le public au sens large et de travailler en interdisciplinarité. </a:t>
            </a:r>
          </a:p>
          <a:p>
            <a:r>
              <a:rPr lang="fr-FR" b="1" baseline="0" dirty="0" smtClean="0"/>
              <a:t>Dans ce contexte, l’UE doit renforcer ses efforts pour encourager plus de jeunes à embrasser une carrière scientifique, attirer les talents du monde entier, retenir ses chercheurs et réintégrer ceux qui travaillent hors de l’UE</a:t>
            </a:r>
            <a:r>
              <a:rPr lang="fr-FR" baseline="0" dirty="0" smtClean="0"/>
              <a:t>. </a:t>
            </a:r>
            <a:r>
              <a:rPr lang="fr-FR" b="1" baseline="0" dirty="0" smtClean="0"/>
              <a:t>Les actions Marie </a:t>
            </a:r>
            <a:r>
              <a:rPr lang="fr-FR" b="1" baseline="0" dirty="0" err="1" smtClean="0"/>
              <a:t>Sklodowska</a:t>
            </a:r>
            <a:r>
              <a:rPr lang="fr-FR" b="1" baseline="0" dirty="0" smtClean="0"/>
              <a:t> Curie constituent l’instrument principal au niveau européen pour atteindre ces objectifs. Depuis 1996, c’est devenu le programme de l’UE de référence pour la formation des doctorants et des </a:t>
            </a:r>
            <a:r>
              <a:rPr lang="fr-FR" b="1" baseline="0" dirty="0" err="1" smtClean="0"/>
              <a:t>postdoctorants</a:t>
            </a:r>
            <a:r>
              <a:rPr lang="fr-FR" b="1" baseline="0" dirty="0" smtClean="0"/>
              <a:t>. </a:t>
            </a:r>
            <a:endParaRPr lang="fr-FR" b="1"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3</a:t>
            </a:fld>
            <a:endParaRPr lang="fr-FR" dirty="0"/>
          </a:p>
        </p:txBody>
      </p:sp>
    </p:spTree>
    <p:extLst>
      <p:ext uri="{BB962C8B-B14F-4D97-AF65-F5344CB8AC3E}">
        <p14:creationId xmlns:p14="http://schemas.microsoft.com/office/powerpoint/2010/main" val="20963102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0:notes"/>
          <p:cNvSpPr txBox="1">
            <a:spLocks noGrp="1"/>
          </p:cNvSpPr>
          <p:nvPr>
            <p:ph type="body" idx="1"/>
          </p:nvPr>
        </p:nvSpPr>
        <p:spPr>
          <a:xfrm>
            <a:off x="704000" y="5277533"/>
            <a:ext cx="5632000" cy="4999769"/>
          </a:xfrm>
          <a:prstGeom prst="rect">
            <a:avLst/>
          </a:prstGeom>
        </p:spPr>
        <p:txBody>
          <a:bodyPr spcFirstLastPara="1" wrap="square" lIns="103514" tIns="103514" rIns="103514" bIns="103514" anchor="t" anchorCtr="0">
            <a:noAutofit/>
          </a:bodyPr>
          <a:lstStyle/>
          <a:p>
            <a:endParaRPr/>
          </a:p>
        </p:txBody>
      </p:sp>
      <p:sp>
        <p:nvSpPr>
          <p:cNvPr id="168" name="Google Shape;168;p10:notes"/>
          <p:cNvSpPr>
            <a:spLocks noGrp="1" noRot="1" noChangeAspect="1"/>
          </p:cNvSpPr>
          <p:nvPr>
            <p:ph type="sldImg" idx="2"/>
          </p:nvPr>
        </p:nvSpPr>
        <p:spPr>
          <a:xfrm>
            <a:off x="-180975" y="835025"/>
            <a:ext cx="7402513" cy="41640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587905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31</a:t>
            </a:fld>
            <a:endParaRPr lang="fr-FR" dirty="0"/>
          </a:p>
        </p:txBody>
      </p:sp>
    </p:spTree>
    <p:extLst>
      <p:ext uri="{BB962C8B-B14F-4D97-AF65-F5344CB8AC3E}">
        <p14:creationId xmlns:p14="http://schemas.microsoft.com/office/powerpoint/2010/main" val="34550312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32</a:t>
            </a:fld>
            <a:endParaRPr lang="fr-FR" dirty="0"/>
          </a:p>
        </p:txBody>
      </p:sp>
    </p:spTree>
    <p:extLst>
      <p:ext uri="{BB962C8B-B14F-4D97-AF65-F5344CB8AC3E}">
        <p14:creationId xmlns:p14="http://schemas.microsoft.com/office/powerpoint/2010/main" val="21789952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33</a:t>
            </a:fld>
            <a:endParaRPr lang="fr-FR" dirty="0"/>
          </a:p>
        </p:txBody>
      </p:sp>
    </p:spTree>
    <p:extLst>
      <p:ext uri="{BB962C8B-B14F-4D97-AF65-F5344CB8AC3E}">
        <p14:creationId xmlns:p14="http://schemas.microsoft.com/office/powerpoint/2010/main" val="22851194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34</a:t>
            </a:fld>
            <a:endParaRPr lang="fr-FR" dirty="0"/>
          </a:p>
        </p:txBody>
      </p:sp>
    </p:spTree>
    <p:extLst>
      <p:ext uri="{BB962C8B-B14F-4D97-AF65-F5344CB8AC3E}">
        <p14:creationId xmlns:p14="http://schemas.microsoft.com/office/powerpoint/2010/main" val="4133325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35</a:t>
            </a:fld>
            <a:endParaRPr lang="fr-FR" dirty="0"/>
          </a:p>
        </p:txBody>
      </p:sp>
    </p:spTree>
    <p:extLst>
      <p:ext uri="{BB962C8B-B14F-4D97-AF65-F5344CB8AC3E}">
        <p14:creationId xmlns:p14="http://schemas.microsoft.com/office/powerpoint/2010/main" val="31264086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36</a:t>
            </a:fld>
            <a:endParaRPr lang="fr-FR" dirty="0"/>
          </a:p>
        </p:txBody>
      </p:sp>
    </p:spTree>
    <p:extLst>
      <p:ext uri="{BB962C8B-B14F-4D97-AF65-F5344CB8AC3E}">
        <p14:creationId xmlns:p14="http://schemas.microsoft.com/office/powerpoint/2010/main" val="48621451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37</a:t>
            </a:fld>
            <a:endParaRPr lang="fr-FR" dirty="0"/>
          </a:p>
        </p:txBody>
      </p:sp>
    </p:spTree>
    <p:extLst>
      <p:ext uri="{BB962C8B-B14F-4D97-AF65-F5344CB8AC3E}">
        <p14:creationId xmlns:p14="http://schemas.microsoft.com/office/powerpoint/2010/main" val="128817048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38</a:t>
            </a:fld>
            <a:endParaRPr lang="fr-FR" dirty="0"/>
          </a:p>
        </p:txBody>
      </p:sp>
    </p:spTree>
    <p:extLst>
      <p:ext uri="{BB962C8B-B14F-4D97-AF65-F5344CB8AC3E}">
        <p14:creationId xmlns:p14="http://schemas.microsoft.com/office/powerpoint/2010/main" val="170661472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39</a:t>
            </a:fld>
            <a:endParaRPr lang="fr-FR" dirty="0"/>
          </a:p>
        </p:txBody>
      </p:sp>
    </p:spTree>
    <p:extLst>
      <p:ext uri="{BB962C8B-B14F-4D97-AF65-F5344CB8AC3E}">
        <p14:creationId xmlns:p14="http://schemas.microsoft.com/office/powerpoint/2010/main" val="41169473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3:notes"/>
          <p:cNvSpPr txBox="1">
            <a:spLocks noGrp="1"/>
          </p:cNvSpPr>
          <p:nvPr>
            <p:ph type="body" idx="1"/>
          </p:nvPr>
        </p:nvSpPr>
        <p:spPr>
          <a:xfrm>
            <a:off x="704000" y="5277533"/>
            <a:ext cx="5632000" cy="4999769"/>
          </a:xfrm>
          <a:prstGeom prst="rect">
            <a:avLst/>
          </a:prstGeom>
        </p:spPr>
        <p:txBody>
          <a:bodyPr spcFirstLastPara="1" wrap="square" lIns="103514" tIns="103514" rIns="103514" bIns="103514" anchor="t" anchorCtr="0">
            <a:noAutofit/>
          </a:bodyPr>
          <a:lstStyle/>
          <a:p>
            <a:r>
              <a:rPr lang="fr-FR" dirty="0" smtClean="0"/>
              <a:t>L’objectif principal des actions Marie </a:t>
            </a:r>
            <a:r>
              <a:rPr lang="fr-FR" dirty="0" err="1" smtClean="0"/>
              <a:t>Skłodowska</a:t>
            </a:r>
            <a:r>
              <a:rPr lang="fr-FR" dirty="0" smtClean="0"/>
              <a:t>-Curie est de </a:t>
            </a:r>
            <a:r>
              <a:rPr lang="fr-FR" b="1" dirty="0" smtClean="0"/>
              <a:t>favoriser la carrière des chercheurs à travers l'acquisition de nouvelles connaissances et compétences</a:t>
            </a:r>
            <a:r>
              <a:rPr lang="fr-FR" b="1" baseline="0" dirty="0" smtClean="0"/>
              <a:t> </a:t>
            </a:r>
            <a:r>
              <a:rPr lang="fr-FR" baseline="0" dirty="0" smtClean="0"/>
              <a:t>en </a:t>
            </a:r>
            <a:r>
              <a:rPr lang="fr-FR" b="1" baseline="0" dirty="0" smtClean="0"/>
              <a:t>encourageant la mobilité des </a:t>
            </a:r>
            <a:r>
              <a:rPr lang="fr-FR" b="1" dirty="0" smtClean="0"/>
              <a:t>chercheurs entre pays, secteurs et disciplines</a:t>
            </a:r>
            <a:r>
              <a:rPr lang="fr-FR" dirty="0" smtClean="0"/>
              <a:t> sur des projets de recherche et des programmes de formation. </a:t>
            </a:r>
          </a:p>
          <a:p>
            <a:endParaRPr lang="fr-FR" dirty="0" smtClean="0"/>
          </a:p>
          <a:p>
            <a:r>
              <a:rPr lang="fr-FR" dirty="0" smtClean="0"/>
              <a:t>Les</a:t>
            </a:r>
            <a:r>
              <a:rPr lang="fr-FR" baseline="0" dirty="0" smtClean="0"/>
              <a:t> MSCA visent également à </a:t>
            </a:r>
            <a:r>
              <a:rPr lang="fr-FR" b="1" baseline="0" dirty="0" smtClean="0"/>
              <a:t>créer des liens avec les fonds de la politique de cohésion </a:t>
            </a:r>
            <a:r>
              <a:rPr lang="fr-FR" b="0" baseline="0" dirty="0" smtClean="0"/>
              <a:t>(fonds européens structurels d’investissement) </a:t>
            </a:r>
            <a:r>
              <a:rPr lang="fr-FR" baseline="0" dirty="0" smtClean="0"/>
              <a:t>et avec le </a:t>
            </a:r>
            <a:r>
              <a:rPr lang="fr-FR" b="1" baseline="0" dirty="0" err="1" smtClean="0"/>
              <a:t>Recovery</a:t>
            </a:r>
            <a:r>
              <a:rPr lang="fr-FR" b="1" baseline="0" dirty="0" smtClean="0"/>
              <a:t> and </a:t>
            </a:r>
            <a:r>
              <a:rPr lang="fr-FR" b="1" baseline="0" dirty="0" err="1" smtClean="0"/>
              <a:t>Resilience</a:t>
            </a:r>
            <a:r>
              <a:rPr lang="fr-FR" b="1" baseline="0" dirty="0" smtClean="0"/>
              <a:t> Facility </a:t>
            </a:r>
            <a:r>
              <a:rPr lang="fr-FR" baseline="0" dirty="0" smtClean="0"/>
              <a:t>en créant des </a:t>
            </a:r>
            <a:r>
              <a:rPr lang="fr-FR" b="1" baseline="0" dirty="0" smtClean="0"/>
              <a:t>synergies (COFUND)</a:t>
            </a:r>
            <a:r>
              <a:rPr lang="fr-FR" baseline="0" dirty="0" smtClean="0"/>
              <a:t> et </a:t>
            </a:r>
            <a:r>
              <a:rPr lang="fr-FR" b="1" baseline="0" dirty="0" smtClean="0"/>
              <a:t>en favorisant les complémentarités</a:t>
            </a:r>
            <a:r>
              <a:rPr lang="fr-FR" baseline="0" dirty="0" smtClean="0"/>
              <a:t> (notamment en proposant un certificat « </a:t>
            </a:r>
            <a:r>
              <a:rPr lang="fr-FR" b="1" baseline="0" dirty="0" err="1" smtClean="0"/>
              <a:t>Seal</a:t>
            </a:r>
            <a:r>
              <a:rPr lang="fr-FR" b="1" baseline="0" dirty="0" smtClean="0"/>
              <a:t> of Excellence</a:t>
            </a:r>
            <a:r>
              <a:rPr lang="fr-FR" baseline="0" dirty="0" smtClean="0"/>
              <a:t> » aux projets individuels qui sont excellents mais qui n’ont pu être financé du fait des limitations budgétaires).</a:t>
            </a:r>
          </a:p>
          <a:p>
            <a:endParaRPr lang="fr-FR" baseline="0" dirty="0" smtClean="0"/>
          </a:p>
          <a:p>
            <a:r>
              <a:rPr lang="fr-FR" baseline="0" dirty="0" smtClean="0"/>
              <a:t>FESI 2021-2027: FEDER, FEAMP, FSE+ (FSE + Initiative pour l’emploi des jeunes + Fonds européen d’aide aux plus démunis)</a:t>
            </a:r>
          </a:p>
          <a:p>
            <a:r>
              <a:rPr lang="fr-FR" baseline="0" dirty="0" smtClean="0"/>
              <a:t>RRF: La facilité pour la reprise et la résilience met à disposition 672,5 milliards d’euros sous forme de prêts et de subventions pour soutenir les réformes et les investissements entrepris par les États membres suite à la crise sanitaire (part of </a:t>
            </a:r>
            <a:r>
              <a:rPr lang="fr-FR" baseline="0" dirty="0" err="1" smtClean="0"/>
              <a:t>NextGenerationEU</a:t>
            </a:r>
            <a:r>
              <a:rPr lang="fr-FR" baseline="0" dirty="0" smtClean="0"/>
              <a:t>)</a:t>
            </a:r>
          </a:p>
          <a:p>
            <a:endParaRPr lang="fr-FR" baseline="0" dirty="0" smtClean="0"/>
          </a:p>
          <a:p>
            <a:r>
              <a:rPr lang="fr-FR" baseline="0" dirty="0" smtClean="0"/>
              <a:t>Enfin, les MSCA visent à </a:t>
            </a:r>
            <a:r>
              <a:rPr lang="fr-FR" b="1" baseline="0" dirty="0" smtClean="0"/>
              <a:t>rapprocher la recherche du grand public</a:t>
            </a:r>
            <a:r>
              <a:rPr lang="fr-FR" baseline="0" dirty="0" smtClean="0"/>
              <a:t> (</a:t>
            </a:r>
            <a:r>
              <a:rPr lang="fr-FR" baseline="0" dirty="0" err="1" smtClean="0"/>
              <a:t>e.g</a:t>
            </a:r>
            <a:r>
              <a:rPr lang="fr-FR" baseline="0" dirty="0" smtClean="0"/>
              <a:t> MSCA &amp; Citizen)</a:t>
            </a:r>
          </a:p>
          <a:p>
            <a:endParaRPr lang="fr-FR" dirty="0" smtClean="0"/>
          </a:p>
        </p:txBody>
      </p:sp>
      <p:sp>
        <p:nvSpPr>
          <p:cNvPr id="95" name="Google Shape;95;p3:notes"/>
          <p:cNvSpPr>
            <a:spLocks noGrp="1" noRot="1" noChangeAspect="1"/>
          </p:cNvSpPr>
          <p:nvPr>
            <p:ph type="sldImg" idx="2"/>
          </p:nvPr>
        </p:nvSpPr>
        <p:spPr>
          <a:xfrm>
            <a:off x="-180975" y="835025"/>
            <a:ext cx="7402513" cy="41640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6328299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40</a:t>
            </a:fld>
            <a:endParaRPr lang="fr-FR" dirty="0"/>
          </a:p>
        </p:txBody>
      </p:sp>
    </p:spTree>
    <p:extLst>
      <p:ext uri="{BB962C8B-B14F-4D97-AF65-F5344CB8AC3E}">
        <p14:creationId xmlns:p14="http://schemas.microsoft.com/office/powerpoint/2010/main" val="192190568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41</a:t>
            </a:fld>
            <a:endParaRPr lang="fr-FR" dirty="0"/>
          </a:p>
        </p:txBody>
      </p:sp>
    </p:spTree>
    <p:extLst>
      <p:ext uri="{BB962C8B-B14F-4D97-AF65-F5344CB8AC3E}">
        <p14:creationId xmlns:p14="http://schemas.microsoft.com/office/powerpoint/2010/main" val="223774099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42</a:t>
            </a:fld>
            <a:endParaRPr lang="fr-FR" dirty="0"/>
          </a:p>
        </p:txBody>
      </p:sp>
    </p:spTree>
    <p:extLst>
      <p:ext uri="{BB962C8B-B14F-4D97-AF65-F5344CB8AC3E}">
        <p14:creationId xmlns:p14="http://schemas.microsoft.com/office/powerpoint/2010/main" val="408904060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43</a:t>
            </a:fld>
            <a:endParaRPr lang="fr-FR" dirty="0"/>
          </a:p>
        </p:txBody>
      </p:sp>
    </p:spTree>
    <p:extLst>
      <p:ext uri="{BB962C8B-B14F-4D97-AF65-F5344CB8AC3E}">
        <p14:creationId xmlns:p14="http://schemas.microsoft.com/office/powerpoint/2010/main" val="8457287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3:notes"/>
          <p:cNvSpPr txBox="1">
            <a:spLocks noGrp="1"/>
          </p:cNvSpPr>
          <p:nvPr>
            <p:ph type="body" idx="1"/>
          </p:nvPr>
        </p:nvSpPr>
        <p:spPr>
          <a:xfrm>
            <a:off x="704000" y="5277533"/>
            <a:ext cx="5632000" cy="4999769"/>
          </a:xfrm>
          <a:prstGeom prst="rect">
            <a:avLst/>
          </a:prstGeom>
        </p:spPr>
        <p:txBody>
          <a:bodyPr spcFirstLastPara="1" wrap="square" lIns="103514" tIns="103514" rIns="103514" bIns="103514" anchor="t" anchorCtr="0">
            <a:noAutofit/>
          </a:bodyPr>
          <a:lstStyle/>
          <a:p>
            <a:r>
              <a:rPr lang="fr-FR" dirty="0" smtClean="0"/>
              <a:t>Ce programme est ouvert à tous les domaines de la recherche et de l'innovation et aux chercheurs de tous âges et niveaux de compétence, quelle que soit leur nationalité. Les clefs de la réussite de ce programme se résument en trois caractéristiques : programme « blanc », formation, mobilité</a:t>
            </a:r>
          </a:p>
          <a:p>
            <a:endParaRPr lang="fr-FR" dirty="0" smtClean="0"/>
          </a:p>
          <a:p>
            <a:r>
              <a:rPr lang="fr-FR" dirty="0" smtClean="0"/>
              <a:t>Nouveautés (étoiles)</a:t>
            </a:r>
          </a:p>
          <a:p>
            <a:pPr marL="165415" indent="-165415">
              <a:buFont typeface="Arial" panose="020B0604020202020204" pitchFamily="34" charset="0"/>
              <a:buChar char="•"/>
            </a:pPr>
            <a:r>
              <a:rPr lang="fr-FR" dirty="0" smtClean="0"/>
              <a:t>MSCA Green Charter = EU</a:t>
            </a:r>
            <a:r>
              <a:rPr lang="fr-FR" baseline="0" dirty="0" smtClean="0"/>
              <a:t> Green Deal </a:t>
            </a:r>
            <a:r>
              <a:rPr lang="fr-FR" baseline="0" dirty="0" smtClean="0">
                <a:sym typeface="Wingdings" panose="05000000000000000000" pitchFamily="2" charset="2"/>
              </a:rPr>
              <a:t> imprimer moins, favoriser les réunions virtuelles etc.</a:t>
            </a:r>
          </a:p>
          <a:p>
            <a:pPr marL="165415" indent="-165415">
              <a:buFont typeface="Arial" panose="020B0604020202020204" pitchFamily="34" charset="0"/>
              <a:buChar char="•"/>
            </a:pPr>
            <a:r>
              <a:rPr lang="fr-FR" baseline="0" dirty="0" smtClean="0">
                <a:sym typeface="Wingdings" panose="05000000000000000000" pitchFamily="2" charset="2"/>
              </a:rPr>
              <a:t>Amélioration des conditions de la famille: long </a:t>
            </a:r>
            <a:r>
              <a:rPr lang="fr-FR" baseline="0" dirty="0" err="1" smtClean="0">
                <a:sym typeface="Wingdings" panose="05000000000000000000" pitchFamily="2" charset="2"/>
              </a:rPr>
              <a:t>term</a:t>
            </a:r>
            <a:r>
              <a:rPr lang="fr-FR" baseline="0" dirty="0" smtClean="0">
                <a:sym typeface="Wingdings" panose="05000000000000000000" pitchFamily="2" charset="2"/>
              </a:rPr>
              <a:t> </a:t>
            </a:r>
            <a:r>
              <a:rPr lang="fr-FR" baseline="0" dirty="0" err="1" smtClean="0">
                <a:sym typeface="Wingdings" panose="05000000000000000000" pitchFamily="2" charset="2"/>
              </a:rPr>
              <a:t>leave</a:t>
            </a:r>
            <a:r>
              <a:rPr lang="fr-FR" baseline="0" dirty="0" smtClean="0">
                <a:sym typeface="Wingdings" panose="05000000000000000000" pitchFamily="2" charset="2"/>
              </a:rPr>
              <a:t> </a:t>
            </a:r>
            <a:r>
              <a:rPr lang="fr-FR" baseline="0" dirty="0" err="1" smtClean="0">
                <a:sym typeface="Wingdings" panose="05000000000000000000" pitchFamily="2" charset="2"/>
              </a:rPr>
              <a:t>allowance</a:t>
            </a:r>
            <a:r>
              <a:rPr lang="fr-FR" baseline="0" dirty="0" smtClean="0">
                <a:sym typeface="Wingdings" panose="05000000000000000000" pitchFamily="2" charset="2"/>
              </a:rPr>
              <a:t>, </a:t>
            </a:r>
            <a:r>
              <a:rPr lang="fr-FR" baseline="0" dirty="0" err="1" smtClean="0">
                <a:sym typeface="Wingdings" panose="05000000000000000000" pitchFamily="2" charset="2"/>
              </a:rPr>
              <a:t>broader</a:t>
            </a:r>
            <a:r>
              <a:rPr lang="fr-FR" baseline="0" dirty="0" smtClean="0">
                <a:sym typeface="Wingdings" panose="05000000000000000000" pitchFamily="2" charset="2"/>
              </a:rPr>
              <a:t> </a:t>
            </a:r>
            <a:r>
              <a:rPr lang="fr-FR" baseline="0" dirty="0" err="1" smtClean="0">
                <a:sym typeface="Wingdings" panose="05000000000000000000" pitchFamily="2" charset="2"/>
              </a:rPr>
              <a:t>definition</a:t>
            </a:r>
            <a:r>
              <a:rPr lang="fr-FR" baseline="0" dirty="0" smtClean="0">
                <a:sym typeface="Wingdings" panose="05000000000000000000" pitchFamily="2" charset="2"/>
              </a:rPr>
              <a:t> of </a:t>
            </a:r>
            <a:r>
              <a:rPr lang="fr-FR" baseline="0" dirty="0" err="1" smtClean="0">
                <a:sym typeface="Wingdings" panose="05000000000000000000" pitchFamily="2" charset="2"/>
              </a:rPr>
              <a:t>family</a:t>
            </a:r>
            <a:endParaRPr lang="fr-FR" baseline="0" dirty="0" smtClean="0">
              <a:sym typeface="Wingdings" panose="05000000000000000000" pitchFamily="2" charset="2"/>
            </a:endParaRPr>
          </a:p>
          <a:p>
            <a:pPr marL="165415" indent="-165415">
              <a:buFont typeface="Arial" panose="020B0604020202020204" pitchFamily="34" charset="0"/>
              <a:buChar char="•"/>
            </a:pPr>
            <a:r>
              <a:rPr lang="fr-FR" baseline="0" dirty="0" smtClean="0">
                <a:sym typeface="Wingdings" panose="05000000000000000000" pitchFamily="2" charset="2"/>
              </a:rPr>
              <a:t>Améliorer l’exposition intersectorielle (6 mois à la fin des PF en placement)</a:t>
            </a:r>
            <a:endParaRPr dirty="0"/>
          </a:p>
        </p:txBody>
      </p:sp>
      <p:sp>
        <p:nvSpPr>
          <p:cNvPr id="95" name="Google Shape;95;p3:notes"/>
          <p:cNvSpPr>
            <a:spLocks noGrp="1" noRot="1" noChangeAspect="1"/>
          </p:cNvSpPr>
          <p:nvPr>
            <p:ph type="sldImg" idx="2"/>
          </p:nvPr>
        </p:nvSpPr>
        <p:spPr>
          <a:xfrm>
            <a:off x="-180975" y="835025"/>
            <a:ext cx="7402513" cy="41640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760729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94eac6792d_0_57:notes"/>
          <p:cNvSpPr>
            <a:spLocks noGrp="1" noRot="1" noChangeAspect="1"/>
          </p:cNvSpPr>
          <p:nvPr>
            <p:ph type="sldImg" idx="2"/>
          </p:nvPr>
        </p:nvSpPr>
        <p:spPr>
          <a:xfrm>
            <a:off x="-180975" y="835025"/>
            <a:ext cx="7402513" cy="41640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94eac6792d_0_57:notes"/>
          <p:cNvSpPr txBox="1">
            <a:spLocks noGrp="1"/>
          </p:cNvSpPr>
          <p:nvPr>
            <p:ph type="body" idx="1"/>
          </p:nvPr>
        </p:nvSpPr>
        <p:spPr>
          <a:xfrm>
            <a:off x="704000" y="5277533"/>
            <a:ext cx="5632000" cy="4999769"/>
          </a:xfrm>
          <a:prstGeom prst="rect">
            <a:avLst/>
          </a:prstGeom>
        </p:spPr>
        <p:txBody>
          <a:bodyPr spcFirstLastPara="1" wrap="square" lIns="103514" tIns="103514" rIns="103514" bIns="103514" anchor="t" anchorCtr="0">
            <a:noAutofit/>
          </a:bodyPr>
          <a:lstStyle/>
          <a:p>
            <a:endParaRPr/>
          </a:p>
        </p:txBody>
      </p:sp>
    </p:spTree>
    <p:extLst>
      <p:ext uri="{BB962C8B-B14F-4D97-AF65-F5344CB8AC3E}">
        <p14:creationId xmlns:p14="http://schemas.microsoft.com/office/powerpoint/2010/main" val="7484218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94eac6792d_0_13:notes"/>
          <p:cNvSpPr>
            <a:spLocks noGrp="1" noRot="1" noChangeAspect="1"/>
          </p:cNvSpPr>
          <p:nvPr>
            <p:ph type="sldImg" idx="2"/>
          </p:nvPr>
        </p:nvSpPr>
        <p:spPr>
          <a:xfrm>
            <a:off x="-180975" y="835025"/>
            <a:ext cx="7402513" cy="41640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94eac6792d_0_13:notes"/>
          <p:cNvSpPr txBox="1">
            <a:spLocks noGrp="1"/>
          </p:cNvSpPr>
          <p:nvPr>
            <p:ph type="body" idx="1"/>
          </p:nvPr>
        </p:nvSpPr>
        <p:spPr>
          <a:xfrm>
            <a:off x="704000" y="5277533"/>
            <a:ext cx="5632000" cy="4999769"/>
          </a:xfrm>
          <a:prstGeom prst="rect">
            <a:avLst/>
          </a:prstGeom>
        </p:spPr>
        <p:txBody>
          <a:bodyPr spcFirstLastPara="1" wrap="square" lIns="103514" tIns="103514" rIns="103514" bIns="103514" anchor="t" anchorCtr="0">
            <a:noAutofit/>
          </a:bodyPr>
          <a:lstStyle/>
          <a:p>
            <a:r>
              <a:rPr lang="fr-FR" dirty="0" smtClean="0"/>
              <a:t>Date de référence</a:t>
            </a:r>
            <a:r>
              <a:rPr lang="fr-FR" baseline="0" dirty="0" smtClean="0"/>
              <a:t> applicable:</a:t>
            </a:r>
          </a:p>
          <a:p>
            <a:endParaRPr lang="fr-FR" baseline="0" dirty="0" smtClean="0"/>
          </a:p>
          <a:p>
            <a:r>
              <a:rPr lang="fr-FR" dirty="0" smtClean="0"/>
              <a:t>DN: </a:t>
            </a:r>
            <a:r>
              <a:rPr lang="en-US" baseline="0" dirty="0" smtClean="0"/>
              <a:t> </a:t>
            </a:r>
            <a:r>
              <a:rPr lang="en-US" dirty="0" smtClean="0"/>
              <a:t>Recruited researchers can be of any nationality and must comply with the following mobility rule: they must not have resided or carried out their main activity (work, studies, etc.) in the country of the recruiting beneficiary for more than 12 months in the 36 months immediately </a:t>
            </a:r>
            <a:r>
              <a:rPr lang="en-US" b="1" dirty="0" smtClean="0"/>
              <a:t>before their recruitment date</a:t>
            </a:r>
            <a:r>
              <a:rPr lang="en-US" dirty="0" smtClean="0"/>
              <a:t>.</a:t>
            </a:r>
          </a:p>
          <a:p>
            <a:endParaRPr lang="en-US" dirty="0" smtClean="0"/>
          </a:p>
          <a:p>
            <a:r>
              <a:rPr lang="en-US" dirty="0" smtClean="0"/>
              <a:t>PF: </a:t>
            </a:r>
            <a:r>
              <a:rPr lang="en-US" baseline="0" dirty="0" smtClean="0"/>
              <a:t> </a:t>
            </a:r>
            <a:r>
              <a:rPr lang="en-US" dirty="0" smtClean="0"/>
              <a:t>Recruited researchers must comply with the following mobility rule: they must not have resided or carried out their main activity (work, studies, etc.) </a:t>
            </a:r>
            <a:r>
              <a:rPr lang="en-US" b="1" dirty="0" smtClean="0"/>
              <a:t>in the country of the beneficiary (for European Postdoctoral Fellowships), or the host </a:t>
            </a:r>
            <a:r>
              <a:rPr lang="en-US" b="1" dirty="0" err="1" smtClean="0"/>
              <a:t>organisation</a:t>
            </a:r>
            <a:r>
              <a:rPr lang="en-US" b="1" dirty="0" smtClean="0"/>
              <a:t> for the outgoing phase (for Global Postdoctoral Fellowships) </a:t>
            </a:r>
            <a:r>
              <a:rPr lang="en-US" dirty="0" smtClean="0"/>
              <a:t>for more than 12 months in the 36 months immediately </a:t>
            </a:r>
            <a:r>
              <a:rPr lang="en-US" b="1" dirty="0" smtClean="0"/>
              <a:t>before the call deadline</a:t>
            </a:r>
            <a:r>
              <a:rPr lang="en-US" dirty="0" smtClean="0"/>
              <a:t>. </a:t>
            </a:r>
          </a:p>
          <a:p>
            <a:endParaRPr lang="en-US" dirty="0" smtClean="0"/>
          </a:p>
          <a:p>
            <a:r>
              <a:rPr lang="en-US" dirty="0" smtClean="0"/>
              <a:t>COFUND:</a:t>
            </a:r>
            <a:r>
              <a:rPr lang="en-US" baseline="0" dirty="0" smtClean="0"/>
              <a:t> </a:t>
            </a:r>
            <a:r>
              <a:rPr lang="en-US" dirty="0" smtClean="0"/>
              <a:t>Recruited researchers can be of any nationality (see also specific condition for COFUND Postdoctoral </a:t>
            </a:r>
            <a:r>
              <a:rPr lang="en-US" dirty="0" err="1" smtClean="0"/>
              <a:t>Programmes</a:t>
            </a:r>
            <a:r>
              <a:rPr lang="en-US" dirty="0" smtClean="0"/>
              <a:t> below) and must comply with the following mobility rule : they must not have resided or carried out their main activity (work, studies, etc.) </a:t>
            </a:r>
            <a:r>
              <a:rPr lang="en-US" b="1" dirty="0" smtClean="0"/>
              <a:t>in the country of the recruiting beneficiary or implementing partner </a:t>
            </a:r>
            <a:r>
              <a:rPr lang="en-US" dirty="0" smtClean="0"/>
              <a:t>for more than 12 months in the 36 months </a:t>
            </a:r>
            <a:r>
              <a:rPr lang="en-US" b="1" dirty="0" smtClean="0"/>
              <a:t>immediately before the deadline of the co-funded </a:t>
            </a:r>
            <a:r>
              <a:rPr lang="en-US" b="1" dirty="0" err="1" smtClean="0"/>
              <a:t>programme's</a:t>
            </a:r>
            <a:r>
              <a:rPr lang="en-US" b="1" dirty="0" smtClean="0"/>
              <a:t> call</a:t>
            </a:r>
            <a:r>
              <a:rPr lang="en-US" dirty="0" smtClean="0"/>
              <a:t>. Existing </a:t>
            </a:r>
            <a:r>
              <a:rPr lang="en-US" dirty="0" err="1" smtClean="0"/>
              <a:t>programmes</a:t>
            </a:r>
            <a:r>
              <a:rPr lang="en-US" dirty="0" smtClean="0"/>
              <a:t> with international mobility applying for COFUND can deviate from this rule if duly justified in the proposal by the applicant. The existing mobility rule will be evaluated by the independent experts to judge if it is in the spirit of the MSCA mobility rule.</a:t>
            </a:r>
            <a:endParaRPr dirty="0"/>
          </a:p>
        </p:txBody>
      </p:sp>
    </p:spTree>
    <p:extLst>
      <p:ext uri="{BB962C8B-B14F-4D97-AF65-F5344CB8AC3E}">
        <p14:creationId xmlns:p14="http://schemas.microsoft.com/office/powerpoint/2010/main" val="5566000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94eac6792d_0_19:notes"/>
          <p:cNvSpPr>
            <a:spLocks noGrp="1" noRot="1" noChangeAspect="1"/>
          </p:cNvSpPr>
          <p:nvPr>
            <p:ph type="sldImg" idx="2"/>
          </p:nvPr>
        </p:nvSpPr>
        <p:spPr>
          <a:xfrm>
            <a:off x="-180975" y="835025"/>
            <a:ext cx="7402513" cy="41640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94eac6792d_0_19:notes"/>
          <p:cNvSpPr txBox="1">
            <a:spLocks noGrp="1"/>
          </p:cNvSpPr>
          <p:nvPr>
            <p:ph type="body" idx="1"/>
          </p:nvPr>
        </p:nvSpPr>
        <p:spPr>
          <a:xfrm>
            <a:off x="704000" y="5277533"/>
            <a:ext cx="5632000" cy="4999769"/>
          </a:xfrm>
          <a:prstGeom prst="rect">
            <a:avLst/>
          </a:prstGeom>
        </p:spPr>
        <p:txBody>
          <a:bodyPr spcFirstLastPara="1" wrap="square" lIns="103514" tIns="103514" rIns="103514" bIns="103514" anchor="t" anchorCtr="0">
            <a:noAutofit/>
          </a:bodyPr>
          <a:lstStyle/>
          <a:p>
            <a:endParaRPr dirty="0"/>
          </a:p>
        </p:txBody>
      </p:sp>
    </p:spTree>
    <p:extLst>
      <p:ext uri="{BB962C8B-B14F-4D97-AF65-F5344CB8AC3E}">
        <p14:creationId xmlns:p14="http://schemas.microsoft.com/office/powerpoint/2010/main" val="22063955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94eac6792d_0_19:notes"/>
          <p:cNvSpPr>
            <a:spLocks noGrp="1" noRot="1" noChangeAspect="1"/>
          </p:cNvSpPr>
          <p:nvPr>
            <p:ph type="sldImg" idx="2"/>
          </p:nvPr>
        </p:nvSpPr>
        <p:spPr>
          <a:xfrm>
            <a:off x="-180975" y="835025"/>
            <a:ext cx="7402513" cy="41640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94eac6792d_0_19:notes"/>
          <p:cNvSpPr txBox="1">
            <a:spLocks noGrp="1"/>
          </p:cNvSpPr>
          <p:nvPr>
            <p:ph type="body" idx="1"/>
          </p:nvPr>
        </p:nvSpPr>
        <p:spPr>
          <a:xfrm>
            <a:off x="704000" y="5277533"/>
            <a:ext cx="5632000" cy="4999769"/>
          </a:xfrm>
          <a:prstGeom prst="rect">
            <a:avLst/>
          </a:prstGeom>
        </p:spPr>
        <p:txBody>
          <a:bodyPr spcFirstLastPara="1" wrap="square" lIns="103514" tIns="103514" rIns="103514" bIns="103514" anchor="t" anchorCtr="0">
            <a:noAutofit/>
          </a:bodyPr>
          <a:lstStyle/>
          <a:p>
            <a:endParaRPr dirty="0"/>
          </a:p>
        </p:txBody>
      </p:sp>
    </p:spTree>
    <p:extLst>
      <p:ext uri="{BB962C8B-B14F-4D97-AF65-F5344CB8AC3E}">
        <p14:creationId xmlns:p14="http://schemas.microsoft.com/office/powerpoint/2010/main" val="27303037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r>
              <a:rPr lang="fr-FR"/>
              <a:t>XX/XX/XXXX</a:t>
            </a:r>
            <a:endParaRPr lang="fr-FR" dirty="0"/>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r>
              <a:rPr lang="fr-FR" dirty="0"/>
              <a:t>Intitulé de la direction/service interministérielle</a:t>
            </a: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8" name="Image 7">
            <a:extLst>
              <a:ext uri="{FF2B5EF4-FFF2-40B4-BE49-F238E27FC236}">
                <a16:creationId xmlns:a16="http://schemas.microsoft.com/office/drawing/2014/main" id="{9571B293-EB6B-9149-9E08-668EB7F040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60" y="0"/>
            <a:ext cx="9152690" cy="5152965"/>
          </a:xfrm>
          <a:prstGeom prst="rect">
            <a:avLst/>
          </a:prstGeom>
        </p:spPr>
      </p:pic>
    </p:spTree>
    <p:extLst>
      <p:ext uri="{BB962C8B-B14F-4D97-AF65-F5344CB8AC3E}">
        <p14:creationId xmlns:p14="http://schemas.microsoft.com/office/powerpoint/2010/main" val="343261095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0B3ED864-6123-8B40-8783-2DF8831D71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59" y="5358"/>
            <a:ext cx="9152690" cy="5152964"/>
          </a:xfrm>
          <a:prstGeom prst="rect">
            <a:avLst/>
          </a:prstGeom>
        </p:spPr>
      </p:pic>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sp>
        <p:nvSpPr>
          <p:cNvPr id="2" name="Espace réservé de la date 1"/>
          <p:cNvSpPr>
            <a:spLocks noGrp="1"/>
          </p:cNvSpPr>
          <p:nvPr>
            <p:ph type="dt" sz="half" idx="10"/>
          </p:nvPr>
        </p:nvSpPr>
        <p:spPr bwMode="gray">
          <a:xfrm>
            <a:off x="6426336" y="4876006"/>
            <a:ext cx="1170000" cy="267494"/>
          </a:xfrm>
          <a:prstGeom prst="rect">
            <a:avLst/>
          </a:prstGeom>
        </p:spPr>
        <p:txBody>
          <a:bodyPr/>
          <a:lstStyle/>
          <a:p>
            <a:pPr algn="r"/>
            <a:r>
              <a:rPr lang="fr-FR" cap="all" dirty="0"/>
              <a:t>XX/XX/XXXX</a:t>
            </a:r>
          </a:p>
        </p:txBody>
      </p:sp>
      <p:sp>
        <p:nvSpPr>
          <p:cNvPr id="8" name="Espace réservé du numéro de diapositive 7"/>
          <p:cNvSpPr>
            <a:spLocks noGrp="1"/>
          </p:cNvSpPr>
          <p:nvPr>
            <p:ph type="sldNum" sz="quarter" idx="12"/>
          </p:nvPr>
        </p:nvSpPr>
        <p:spPr bwMode="gray">
          <a:xfrm>
            <a:off x="7596336" y="4803998"/>
            <a:ext cx="1170000" cy="339502"/>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dirty="0"/>
          </a:p>
        </p:txBody>
      </p:sp>
      <p:pic>
        <p:nvPicPr>
          <p:cNvPr id="12" name="Image 11"/>
          <p:cNvPicPr>
            <a:picLocks noChangeAspect="1"/>
          </p:cNvPicPr>
          <p:nvPr userDrawn="1"/>
        </p:nvPicPr>
        <p:blipFill>
          <a:blip r:embed="rId3"/>
          <a:stretch>
            <a:fillRect/>
          </a:stretch>
        </p:blipFill>
        <p:spPr>
          <a:xfrm>
            <a:off x="323528" y="1851671"/>
            <a:ext cx="1468036" cy="1516966"/>
          </a:xfrm>
          <a:prstGeom prst="rect">
            <a:avLst/>
          </a:prstGeom>
        </p:spPr>
      </p:pic>
      <p:sp>
        <p:nvSpPr>
          <p:cNvPr id="11" name="Espace réservé du texte 10"/>
          <p:cNvSpPr>
            <a:spLocks noGrp="1"/>
          </p:cNvSpPr>
          <p:nvPr>
            <p:ph type="body" sz="quarter" idx="13" hasCustomPrompt="1"/>
          </p:nvPr>
        </p:nvSpPr>
        <p:spPr bwMode="gray">
          <a:xfrm>
            <a:off x="1115616" y="2346046"/>
            <a:ext cx="7668384" cy="2077200"/>
          </a:xfrm>
        </p:spPr>
        <p:txBody>
          <a:bodyPr/>
          <a:lstStyle>
            <a:lvl1pPr>
              <a:lnSpc>
                <a:spcPct val="90000"/>
              </a:lnSpc>
              <a:spcAft>
                <a:spcPts val="0"/>
              </a:spcAft>
              <a:defRPr sz="3250" b="1" cap="none" baseline="0">
                <a:solidFill>
                  <a:schemeClr val="tx2"/>
                </a:solidFill>
              </a:defRPr>
            </a:lvl1pPr>
            <a:lvl2pPr marL="0" indent="0">
              <a:spcBef>
                <a:spcPts val="500"/>
              </a:spcBef>
              <a:spcAft>
                <a:spcPts val="0"/>
              </a:spcAft>
              <a:buNone/>
              <a:defRPr sz="1850"/>
            </a:lvl2pPr>
          </a:lstStyle>
          <a:p>
            <a:pPr lvl="0"/>
            <a:r>
              <a:rPr lang="fr-FR" dirty="0"/>
              <a:t>Titre</a:t>
            </a:r>
          </a:p>
          <a:p>
            <a:pPr lvl="1"/>
            <a:r>
              <a:rPr lang="fr-FR" dirty="0"/>
              <a:t>Sous-titre</a:t>
            </a:r>
          </a:p>
        </p:txBody>
      </p:sp>
    </p:spTree>
    <p:extLst>
      <p:ext uri="{BB962C8B-B14F-4D97-AF65-F5344CB8AC3E}">
        <p14:creationId xmlns:p14="http://schemas.microsoft.com/office/powerpoint/2010/main" val="348390452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1131590"/>
            <a:ext cx="8424000" cy="720000"/>
          </a:xfrm>
        </p:spPr>
        <p:txBody>
          <a:bodyPr/>
          <a:lstStyle>
            <a:lvl1pPr>
              <a:defRPr/>
            </a:lvl1pPr>
          </a:lstStyle>
          <a:p>
            <a:r>
              <a:rPr lang="fr-FR" dirty="0"/>
              <a:t>Titre</a:t>
            </a:r>
          </a:p>
        </p:txBody>
      </p:sp>
      <p:sp>
        <p:nvSpPr>
          <p:cNvPr id="8" name="Espace réservé du texte 7"/>
          <p:cNvSpPr>
            <a:spLocks noGrp="1"/>
          </p:cNvSpPr>
          <p:nvPr>
            <p:ph type="body" sz="quarter" idx="13" hasCustomPrompt="1"/>
          </p:nvPr>
        </p:nvSpPr>
        <p:spPr bwMode="gray">
          <a:xfrm>
            <a:off x="359998" y="1994054"/>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solidFill>
                  <a:schemeClr val="tx1"/>
                </a:solidFill>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312000" y="1995686"/>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solidFill>
                  <a:schemeClr val="tx1"/>
                </a:solidFill>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263999" y="1995686"/>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solidFill>
                  <a:schemeClr val="tx1"/>
                </a:solidFill>
              </a:defRPr>
            </a:lvl2pPr>
          </a:lstStyle>
          <a:p>
            <a:pPr lvl="0"/>
            <a:r>
              <a:rPr lang="fr-FR" dirty="0"/>
              <a:t>Titre de la partie</a:t>
            </a:r>
          </a:p>
          <a:p>
            <a:pPr lvl="1"/>
            <a:r>
              <a:rPr lang="fr-FR" dirty="0"/>
              <a:t>Deuxième niveau</a:t>
            </a:r>
          </a:p>
        </p:txBody>
      </p:sp>
      <p:sp>
        <p:nvSpPr>
          <p:cNvPr id="11" name="Espace réservé de la date 1">
            <a:extLst>
              <a:ext uri="{FF2B5EF4-FFF2-40B4-BE49-F238E27FC236}">
                <a16:creationId xmlns:a16="http://schemas.microsoft.com/office/drawing/2014/main" id="{FB55AB75-56F3-004E-8A4E-57EB4CAB795F}"/>
              </a:ext>
            </a:extLst>
          </p:cNvPr>
          <p:cNvSpPr>
            <a:spLocks noGrp="1"/>
          </p:cNvSpPr>
          <p:nvPr>
            <p:ph type="dt" sz="half" idx="10"/>
          </p:nvPr>
        </p:nvSpPr>
        <p:spPr bwMode="gray">
          <a:xfrm>
            <a:off x="6426336" y="4876006"/>
            <a:ext cx="1170000" cy="267494"/>
          </a:xfrm>
          <a:prstGeom prst="rect">
            <a:avLst/>
          </a:prstGeom>
        </p:spPr>
        <p:txBody>
          <a:bodyPr/>
          <a:lstStyle/>
          <a:p>
            <a:pPr algn="r"/>
            <a:r>
              <a:rPr lang="fr-FR" cap="all" dirty="0"/>
              <a:t>XX/XX/XXXX</a:t>
            </a:r>
          </a:p>
        </p:txBody>
      </p:sp>
      <p:sp>
        <p:nvSpPr>
          <p:cNvPr id="12" name="Espace réservé du numéro de diapositive 7">
            <a:extLst>
              <a:ext uri="{FF2B5EF4-FFF2-40B4-BE49-F238E27FC236}">
                <a16:creationId xmlns:a16="http://schemas.microsoft.com/office/drawing/2014/main" id="{4527032A-C74F-2941-8AD5-E7F64BD5B044}"/>
              </a:ext>
            </a:extLst>
          </p:cNvPr>
          <p:cNvSpPr>
            <a:spLocks noGrp="1"/>
          </p:cNvSpPr>
          <p:nvPr>
            <p:ph type="sldNum" sz="quarter" idx="12"/>
          </p:nvPr>
        </p:nvSpPr>
        <p:spPr bwMode="gray">
          <a:xfrm>
            <a:off x="7596336" y="4803998"/>
            <a:ext cx="1170000" cy="339502"/>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64103043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323528" y="1111091"/>
            <a:ext cx="8442808" cy="3574645"/>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hasCustomPrompt="1"/>
          </p:nvPr>
        </p:nvSpPr>
        <p:spPr bwMode="gray">
          <a:xfrm>
            <a:off x="827585" y="1111092"/>
            <a:ext cx="7560840" cy="3574645"/>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lvl1pPr>
          </a:lstStyle>
          <a:p>
            <a:r>
              <a:rPr lang="fr-FR" dirty="0"/>
              <a:t>Titre</a:t>
            </a:r>
          </a:p>
        </p:txBody>
      </p:sp>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26336" y="4876006"/>
            <a:ext cx="1170000" cy="267494"/>
          </a:xfrm>
          <a:prstGeom prst="rect">
            <a:avLst/>
          </a:prstGeom>
        </p:spPr>
        <p:txBody>
          <a:bodyPr/>
          <a:lstStyle/>
          <a:p>
            <a:pPr algn="r"/>
            <a:r>
              <a:rPr lang="fr-FR" cap="all" dirty="0"/>
              <a:t>XX/XX/XXXX</a:t>
            </a:r>
          </a:p>
        </p:txBody>
      </p:sp>
      <p:sp>
        <p:nvSpPr>
          <p:cNvPr id="9" name="Espace réservé du numéro de diapositive 7">
            <a:extLst>
              <a:ext uri="{FF2B5EF4-FFF2-40B4-BE49-F238E27FC236}">
                <a16:creationId xmlns:a16="http://schemas.microsoft.com/office/drawing/2014/main" id="{98F10018-47D8-6540-8D30-5845FE9749F3}"/>
              </a:ext>
            </a:extLst>
          </p:cNvPr>
          <p:cNvSpPr>
            <a:spLocks noGrp="1"/>
          </p:cNvSpPr>
          <p:nvPr>
            <p:ph type="sldNum" sz="quarter" idx="12"/>
          </p:nvPr>
        </p:nvSpPr>
        <p:spPr bwMode="gray">
          <a:xfrm>
            <a:off x="7596336" y="4803998"/>
            <a:ext cx="1170000" cy="339502"/>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90859688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1131590"/>
            <a:ext cx="8424000" cy="720000"/>
          </a:xfrm>
        </p:spPr>
        <p:txBody>
          <a:bodyPr/>
          <a:lstStyle>
            <a:lvl1pPr>
              <a:defRPr/>
            </a:lvl1pPr>
          </a:lstStyle>
          <a:p>
            <a:r>
              <a:rPr lang="fr-FR" dirty="0"/>
              <a:t>Titre</a:t>
            </a:r>
          </a:p>
        </p:txBody>
      </p:sp>
      <p:sp>
        <p:nvSpPr>
          <p:cNvPr id="10" name="Espace réservé du texte 9"/>
          <p:cNvSpPr>
            <a:spLocks noGrp="1"/>
          </p:cNvSpPr>
          <p:nvPr>
            <p:ph type="body" sz="quarter" idx="13" hasCustomPrompt="1"/>
          </p:nvPr>
        </p:nvSpPr>
        <p:spPr bwMode="gray">
          <a:xfrm>
            <a:off x="3923928" y="324000"/>
            <a:ext cx="4860072"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dirty="0"/>
              <a:t>Titre</a:t>
            </a:r>
          </a:p>
          <a:p>
            <a:pPr lvl="1"/>
            <a:r>
              <a:rPr lang="fr-FR" dirty="0"/>
              <a:t>Sous-titre</a:t>
            </a:r>
          </a:p>
        </p:txBody>
      </p:sp>
      <p:sp>
        <p:nvSpPr>
          <p:cNvPr id="12" name="Espace réservé du texte 11"/>
          <p:cNvSpPr>
            <a:spLocks noGrp="1"/>
          </p:cNvSpPr>
          <p:nvPr>
            <p:ph type="body" sz="quarter" idx="14" hasCustomPrompt="1"/>
          </p:nvPr>
        </p:nvSpPr>
        <p:spPr bwMode="gray">
          <a:xfrm>
            <a:off x="359999" y="1995686"/>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3312000" y="1995686"/>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p:cNvSpPr>
            <a:spLocks noGrp="1"/>
          </p:cNvSpPr>
          <p:nvPr>
            <p:ph type="body" sz="quarter" idx="16" hasCustomPrompt="1"/>
          </p:nvPr>
        </p:nvSpPr>
        <p:spPr bwMode="gray">
          <a:xfrm>
            <a:off x="6264000" y="1995686"/>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876006"/>
            <a:ext cx="1170000" cy="267494"/>
          </a:xfrm>
          <a:prstGeom prst="rect">
            <a:avLst/>
          </a:prstGeom>
        </p:spPr>
        <p:txBody>
          <a:bodyPr/>
          <a:lstStyle/>
          <a:p>
            <a:pPr algn="r"/>
            <a:r>
              <a:rPr lang="fr-FR" cap="all" dirty="0"/>
              <a:t>XX/XX/XXXX</a:t>
            </a:r>
          </a:p>
        </p:txBody>
      </p:sp>
      <p:sp>
        <p:nvSpPr>
          <p:cNvPr id="15" name="Espace réservé du numéro de diapositive 7">
            <a:extLst>
              <a:ext uri="{FF2B5EF4-FFF2-40B4-BE49-F238E27FC236}">
                <a16:creationId xmlns:a16="http://schemas.microsoft.com/office/drawing/2014/main" id="{39B13F4C-6D78-BF47-94DF-EE7823417253}"/>
              </a:ext>
            </a:extLst>
          </p:cNvPr>
          <p:cNvSpPr>
            <a:spLocks noGrp="1"/>
          </p:cNvSpPr>
          <p:nvPr>
            <p:ph type="sldNum" sz="quarter" idx="12"/>
          </p:nvPr>
        </p:nvSpPr>
        <p:spPr bwMode="gray">
          <a:xfrm>
            <a:off x="7596336" y="4803998"/>
            <a:ext cx="1170000" cy="339502"/>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384045499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re et contenu" type="obj">
  <p:cSld name="Titre et contenu">
    <p:spTree>
      <p:nvGrpSpPr>
        <p:cNvPr id="1" name="Shape 17"/>
        <p:cNvGrpSpPr/>
        <p:nvPr/>
      </p:nvGrpSpPr>
      <p:grpSpPr>
        <a:xfrm>
          <a:off x="0" y="0"/>
          <a:ext cx="0" cy="0"/>
          <a:chOff x="0" y="0"/>
          <a:chExt cx="0" cy="0"/>
        </a:xfrm>
      </p:grpSpPr>
      <p:sp>
        <p:nvSpPr>
          <p:cNvPr id="18" name="Google Shape;18;p15"/>
          <p:cNvSpPr txBox="1">
            <a:spLocks noGrp="1"/>
          </p:cNvSpPr>
          <p:nvPr>
            <p:ph type="title"/>
          </p:nvPr>
        </p:nvSpPr>
        <p:spPr>
          <a:xfrm>
            <a:off x="628650" y="273845"/>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5"/>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lvl1pPr marL="257175" lvl="0" indent="-192881" algn="l">
              <a:lnSpc>
                <a:spcPct val="90000"/>
              </a:lnSpc>
              <a:spcBef>
                <a:spcPts val="563"/>
              </a:spcBef>
              <a:spcAft>
                <a:spcPts val="0"/>
              </a:spcAft>
              <a:buClr>
                <a:schemeClr val="dk1"/>
              </a:buClr>
              <a:buSzPts val="1800"/>
              <a:buChar char="•"/>
              <a:defRPr/>
            </a:lvl1pPr>
            <a:lvl2pPr marL="514350" lvl="1" indent="-192881" algn="l">
              <a:lnSpc>
                <a:spcPct val="90000"/>
              </a:lnSpc>
              <a:spcBef>
                <a:spcPts val="281"/>
              </a:spcBef>
              <a:spcAft>
                <a:spcPts val="0"/>
              </a:spcAft>
              <a:buClr>
                <a:schemeClr val="dk1"/>
              </a:buClr>
              <a:buSzPts val="1800"/>
              <a:buChar char="•"/>
              <a:defRPr/>
            </a:lvl2pPr>
            <a:lvl3pPr marL="771525" lvl="2" indent="-192881" algn="l">
              <a:lnSpc>
                <a:spcPct val="90000"/>
              </a:lnSpc>
              <a:spcBef>
                <a:spcPts val="281"/>
              </a:spcBef>
              <a:spcAft>
                <a:spcPts val="0"/>
              </a:spcAft>
              <a:buClr>
                <a:schemeClr val="dk1"/>
              </a:buClr>
              <a:buSzPts val="1800"/>
              <a:buChar char="•"/>
              <a:defRPr/>
            </a:lvl3pPr>
            <a:lvl4pPr marL="1028700" lvl="3" indent="-192881" algn="l">
              <a:lnSpc>
                <a:spcPct val="90000"/>
              </a:lnSpc>
              <a:spcBef>
                <a:spcPts val="281"/>
              </a:spcBef>
              <a:spcAft>
                <a:spcPts val="0"/>
              </a:spcAft>
              <a:buClr>
                <a:schemeClr val="dk1"/>
              </a:buClr>
              <a:buSzPts val="1800"/>
              <a:buChar char="•"/>
              <a:defRPr/>
            </a:lvl4pPr>
            <a:lvl5pPr marL="1285875" lvl="4" indent="-192881" algn="l">
              <a:lnSpc>
                <a:spcPct val="90000"/>
              </a:lnSpc>
              <a:spcBef>
                <a:spcPts val="281"/>
              </a:spcBef>
              <a:spcAft>
                <a:spcPts val="0"/>
              </a:spcAft>
              <a:buClr>
                <a:schemeClr val="dk1"/>
              </a:buClr>
              <a:buSzPts val="1800"/>
              <a:buChar char="•"/>
              <a:defRPr/>
            </a:lvl5pPr>
            <a:lvl6pPr marL="1543050" lvl="5" indent="-192881" algn="l">
              <a:lnSpc>
                <a:spcPct val="90000"/>
              </a:lnSpc>
              <a:spcBef>
                <a:spcPts val="281"/>
              </a:spcBef>
              <a:spcAft>
                <a:spcPts val="0"/>
              </a:spcAft>
              <a:buClr>
                <a:schemeClr val="dk1"/>
              </a:buClr>
              <a:buSzPts val="1800"/>
              <a:buChar char="•"/>
              <a:defRPr/>
            </a:lvl6pPr>
            <a:lvl7pPr marL="1800225" lvl="6" indent="-192881" algn="l">
              <a:lnSpc>
                <a:spcPct val="90000"/>
              </a:lnSpc>
              <a:spcBef>
                <a:spcPts val="281"/>
              </a:spcBef>
              <a:spcAft>
                <a:spcPts val="0"/>
              </a:spcAft>
              <a:buClr>
                <a:schemeClr val="dk1"/>
              </a:buClr>
              <a:buSzPts val="1800"/>
              <a:buChar char="•"/>
              <a:defRPr/>
            </a:lvl7pPr>
            <a:lvl8pPr marL="2057400" lvl="7" indent="-192881" algn="l">
              <a:lnSpc>
                <a:spcPct val="90000"/>
              </a:lnSpc>
              <a:spcBef>
                <a:spcPts val="281"/>
              </a:spcBef>
              <a:spcAft>
                <a:spcPts val="0"/>
              </a:spcAft>
              <a:buClr>
                <a:schemeClr val="dk1"/>
              </a:buClr>
              <a:buSzPts val="1800"/>
              <a:buChar char="•"/>
              <a:defRPr/>
            </a:lvl8pPr>
            <a:lvl9pPr marL="2314575" lvl="8" indent="-192881" algn="l">
              <a:lnSpc>
                <a:spcPct val="90000"/>
              </a:lnSpc>
              <a:spcBef>
                <a:spcPts val="281"/>
              </a:spcBef>
              <a:spcAft>
                <a:spcPts val="0"/>
              </a:spcAft>
              <a:buClr>
                <a:schemeClr val="dk1"/>
              </a:buClr>
              <a:buSzPts val="1800"/>
              <a:buChar char="•"/>
              <a:defRPr/>
            </a:lvl9pPr>
          </a:lstStyle>
          <a:p>
            <a:endParaRPr/>
          </a:p>
        </p:txBody>
      </p:sp>
      <p:sp>
        <p:nvSpPr>
          <p:cNvPr id="20" name="Google Shape;20;p15"/>
          <p:cNvSpPr txBox="1">
            <a:spLocks noGrp="1"/>
          </p:cNvSpPr>
          <p:nvPr>
            <p:ph type="dt" idx="10"/>
          </p:nvPr>
        </p:nvSpPr>
        <p:spPr>
          <a:xfrm>
            <a:off x="628650" y="4767264"/>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5"/>
          <p:cNvSpPr txBox="1">
            <a:spLocks noGrp="1"/>
          </p:cNvSpPr>
          <p:nvPr>
            <p:ph type="ftr" idx="11"/>
          </p:nvPr>
        </p:nvSpPr>
        <p:spPr>
          <a:xfrm>
            <a:off x="3028950" y="4767264"/>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5"/>
          <p:cNvSpPr txBox="1">
            <a:spLocks noGrp="1"/>
          </p:cNvSpPr>
          <p:nvPr>
            <p:ph type="sldNum" idx="12"/>
          </p:nvPr>
        </p:nvSpPr>
        <p:spPr>
          <a:xfrm>
            <a:off x="6457950" y="4767264"/>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fr-FR" smtClean="0"/>
              <a:pPr/>
              <a:t>‹N°›</a:t>
            </a:fld>
            <a:endParaRPr lang="fr-FR"/>
          </a:p>
        </p:txBody>
      </p:sp>
    </p:spTree>
    <p:extLst>
      <p:ext uri="{BB962C8B-B14F-4D97-AF65-F5344CB8AC3E}">
        <p14:creationId xmlns:p14="http://schemas.microsoft.com/office/powerpoint/2010/main" val="51087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841772"/>
            <a:ext cx="6858000" cy="1790700"/>
          </a:xfrm>
        </p:spPr>
        <p:txBody>
          <a:bodyPr anchor="b"/>
          <a:lstStyle>
            <a:lvl1pPr algn="ctr">
              <a:defRPr sz="4500"/>
            </a:lvl1pPr>
          </a:lstStyle>
          <a:p>
            <a:r>
              <a:rPr lang="fr-FR" smtClean="0"/>
              <a:t>Modifiez le style du titre</a:t>
            </a:r>
            <a:endParaRPr lang="fr-FR"/>
          </a:p>
        </p:txBody>
      </p:sp>
      <p:sp>
        <p:nvSpPr>
          <p:cNvPr id="3" name="Sous-titr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smtClean="0"/>
              <a:t>Modifier le style des sous-titres du masque</a:t>
            </a:r>
            <a:endParaRPr lang="fr-FR"/>
          </a:p>
        </p:txBody>
      </p:sp>
      <p:sp>
        <p:nvSpPr>
          <p:cNvPr id="4" name="Espace réservé de la date 3"/>
          <p:cNvSpPr>
            <a:spLocks noGrp="1"/>
          </p:cNvSpPr>
          <p:nvPr>
            <p:ph type="dt" sz="half" idx="10"/>
          </p:nvPr>
        </p:nvSpPr>
        <p:spPr/>
        <p:txBody>
          <a:bodyPr/>
          <a:lstStyle/>
          <a:p>
            <a:fld id="{5CCC454D-1F48-4790-9296-FEFA4D070087}" type="datetimeFigureOut">
              <a:rPr lang="fr-FR" smtClean="0"/>
              <a:t>15/09/2021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6760C73-6338-43D0-9268-E1E34BBCE416}" type="slidenum">
              <a:rPr lang="fr-FR" smtClean="0"/>
              <a:t>‹N°›</a:t>
            </a:fld>
            <a:endParaRPr lang="fr-FR"/>
          </a:p>
        </p:txBody>
      </p:sp>
    </p:spTree>
    <p:extLst>
      <p:ext uri="{BB962C8B-B14F-4D97-AF65-F5344CB8AC3E}">
        <p14:creationId xmlns:p14="http://schemas.microsoft.com/office/powerpoint/2010/main" val="1886687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
        <p:nvSpPr>
          <p:cNvPr id="4" name="Titre 3"/>
          <p:cNvSpPr>
            <a:spLocks noGrp="1"/>
          </p:cNvSpPr>
          <p:nvPr>
            <p:ph type="title" hasCustomPrompt="1"/>
          </p:nvPr>
        </p:nvSpPr>
        <p:spPr bwMode="gray">
          <a:xfrm>
            <a:off x="359999" y="1116000"/>
            <a:ext cx="8424000" cy="720000"/>
          </a:xfrm>
        </p:spPr>
        <p:txBody>
          <a:bodyPr/>
          <a:lstStyle/>
          <a:p>
            <a:r>
              <a:rPr lang="fr-FR" noProof="0" dirty="0"/>
              <a:t>Titre</a:t>
            </a:r>
            <a:endParaRPr lang="fr-FR" dirty="0"/>
          </a:p>
        </p:txBody>
      </p:sp>
      <p:sp>
        <p:nvSpPr>
          <p:cNvPr id="9" name="Espace réservé du contenu 8"/>
          <p:cNvSpPr>
            <a:spLocks noGrp="1"/>
          </p:cNvSpPr>
          <p:nvPr>
            <p:ph sz="quarter" idx="14" hasCustomPrompt="1"/>
          </p:nvPr>
        </p:nvSpPr>
        <p:spPr bwMode="gray">
          <a:xfrm>
            <a:off x="359998" y="2027849"/>
            <a:ext cx="8424000" cy="2574000"/>
          </a:xfrm>
        </p:spPr>
        <p:txBody>
          <a:bodyPr/>
          <a:lstStyle>
            <a:lvl1pPr>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5" name="Espace réservé du texte 9"/>
          <p:cNvSpPr>
            <a:spLocks noGrp="1"/>
          </p:cNvSpPr>
          <p:nvPr>
            <p:ph type="body" sz="quarter" idx="13" hasCustomPrompt="1"/>
          </p:nvPr>
        </p:nvSpPr>
        <p:spPr bwMode="gray">
          <a:xfrm>
            <a:off x="3563888" y="324000"/>
            <a:ext cx="5220112"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dirty="0"/>
              <a:t>Titre</a:t>
            </a:r>
          </a:p>
          <a:p>
            <a:pPr lvl="1"/>
            <a:r>
              <a:rPr lang="fr-FR" dirty="0"/>
              <a:t>Sous-titre</a:t>
            </a:r>
          </a:p>
        </p:txBody>
      </p:sp>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6426336" y="4876006"/>
            <a:ext cx="1170000" cy="267494"/>
          </a:xfrm>
          <a:prstGeom prst="rect">
            <a:avLst/>
          </a:prstGeom>
        </p:spPr>
        <p:txBody>
          <a:bodyPr/>
          <a:lstStyle/>
          <a:p>
            <a:pPr algn="r"/>
            <a:r>
              <a:rPr lang="fr-FR" cap="all" dirty="0"/>
              <a:t>XX/XX/XXXX</a:t>
            </a:r>
          </a:p>
        </p:txBody>
      </p:sp>
      <p:sp>
        <p:nvSpPr>
          <p:cNvPr id="10" name="Espace réservé du numéro de diapositive 7">
            <a:extLst>
              <a:ext uri="{FF2B5EF4-FFF2-40B4-BE49-F238E27FC236}">
                <a16:creationId xmlns:a16="http://schemas.microsoft.com/office/drawing/2014/main" id="{18BB1EA6-B51D-8C43-9842-1E89F403ABFA}"/>
              </a:ext>
            </a:extLst>
          </p:cNvPr>
          <p:cNvSpPr>
            <a:spLocks noGrp="1"/>
          </p:cNvSpPr>
          <p:nvPr>
            <p:ph type="sldNum" sz="quarter" idx="12"/>
          </p:nvPr>
        </p:nvSpPr>
        <p:spPr bwMode="gray">
          <a:xfrm>
            <a:off x="7596336" y="4793698"/>
            <a:ext cx="1170000" cy="349802"/>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332891441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66D15CC7-BC12-A746-B153-F1F8A3C7E677}"/>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9288" y="0"/>
            <a:ext cx="9152690" cy="5152964"/>
          </a:xfrm>
          <a:prstGeom prst="rect">
            <a:avLst/>
          </a:prstGeom>
        </p:spPr>
      </p:pic>
      <p:sp>
        <p:nvSpPr>
          <p:cNvPr id="2" name="Espace réservé du titre 1"/>
          <p:cNvSpPr>
            <a:spLocks noGrp="1"/>
          </p:cNvSpPr>
          <p:nvPr>
            <p:ph type="title"/>
          </p:nvPr>
        </p:nvSpPr>
        <p:spPr bwMode="gray">
          <a:xfrm>
            <a:off x="359999" y="1131590"/>
            <a:ext cx="8424000" cy="720000"/>
          </a:xfrm>
          <a:prstGeom prst="rect">
            <a:avLst/>
          </a:prstGeom>
        </p:spPr>
        <p:txBody>
          <a:bodyPr vert="horz" lIns="0" tIns="0" rIns="0" bIns="0" rtlCol="0" anchor="t" anchorCtr="0">
            <a:noAutofit/>
          </a:bodyPr>
          <a:lstStyle/>
          <a:p>
            <a:r>
              <a:rPr lang="fr-FR" noProof="0" dirty="0"/>
              <a:t>Titre</a:t>
            </a:r>
          </a:p>
        </p:txBody>
      </p:sp>
      <p:sp>
        <p:nvSpPr>
          <p:cNvPr id="3" name="Espace réservé du texte 2"/>
          <p:cNvSpPr>
            <a:spLocks noGrp="1"/>
          </p:cNvSpPr>
          <p:nvPr>
            <p:ph type="body" idx="1"/>
          </p:nvPr>
        </p:nvSpPr>
        <p:spPr bwMode="gray">
          <a:xfrm>
            <a:off x="359999" y="1995686"/>
            <a:ext cx="8424000" cy="2574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15" name="Espace réservé de la date 1">
            <a:extLst>
              <a:ext uri="{FF2B5EF4-FFF2-40B4-BE49-F238E27FC236}">
                <a16:creationId xmlns:a16="http://schemas.microsoft.com/office/drawing/2014/main" id="{516EDC64-47E8-C044-91BA-F715A5EFFEFD}"/>
              </a:ext>
            </a:extLst>
          </p:cNvPr>
          <p:cNvSpPr>
            <a:spLocks noGrp="1"/>
          </p:cNvSpPr>
          <p:nvPr>
            <p:ph type="dt" sz="half" idx="2"/>
          </p:nvPr>
        </p:nvSpPr>
        <p:spPr bwMode="gray">
          <a:xfrm>
            <a:off x="6426336" y="4783500"/>
            <a:ext cx="1170000" cy="360000"/>
          </a:xfrm>
          <a:prstGeom prst="rect">
            <a:avLst/>
          </a:prstGeom>
        </p:spPr>
        <p:txBody>
          <a:bodyPr/>
          <a:lstStyle>
            <a:lvl1pPr>
              <a:defRPr sz="750"/>
            </a:lvl1pPr>
          </a:lstStyle>
          <a:p>
            <a:pPr algn="r"/>
            <a:r>
              <a:rPr lang="fr-FR" cap="all" dirty="0"/>
              <a:t>XX/XX/XXXX</a:t>
            </a:r>
          </a:p>
        </p:txBody>
      </p:sp>
      <p:sp>
        <p:nvSpPr>
          <p:cNvPr id="16" name="Espace réservé du numéro de diapositive 7">
            <a:extLst>
              <a:ext uri="{FF2B5EF4-FFF2-40B4-BE49-F238E27FC236}">
                <a16:creationId xmlns:a16="http://schemas.microsoft.com/office/drawing/2014/main" id="{C6D56E85-7DD2-5140-A94B-D4C7F30901C6}"/>
              </a:ext>
            </a:extLst>
          </p:cNvPr>
          <p:cNvSpPr>
            <a:spLocks noGrp="1"/>
          </p:cNvSpPr>
          <p:nvPr>
            <p:ph type="sldNum" sz="quarter" idx="4"/>
          </p:nvPr>
        </p:nvSpPr>
        <p:spPr bwMode="gray">
          <a:xfrm>
            <a:off x="7596336" y="4783500"/>
            <a:ext cx="1170000" cy="360000"/>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dirty="0"/>
          </a:p>
        </p:txBody>
      </p:sp>
    </p:spTree>
  </p:cSld>
  <p:clrMap bg1="lt1" tx1="dk1" bg2="lt2" tx2="dk2" accent1="accent1" accent2="accent2" accent3="accent3" accent4="accent4" accent5="accent5" accent6="accent6" hlink="hlink" folHlink="folHlink"/>
  <p:sldLayoutIdLst>
    <p:sldLayoutId id="2147483808" r:id="rId1"/>
    <p:sldLayoutId id="2147483812" r:id="rId2"/>
    <p:sldLayoutId id="2147483810" r:id="rId3"/>
    <p:sldLayoutId id="2147483811" r:id="rId4"/>
    <p:sldLayoutId id="2147483809" r:id="rId5"/>
    <p:sldLayoutId id="2147483814" r:id="rId6"/>
    <p:sldLayoutId id="2147483815" r:id="rId7"/>
    <p:sldLayoutId id="2147483816" r:id="rId8"/>
  </p:sldLayoutIdLst>
  <p:timing>
    <p:tnLst>
      <p:par>
        <p:cTn id="1" dur="indefinite" restart="never" nodeType="tmRoot"/>
      </p:par>
    </p:tnLst>
  </p:timing>
  <p:hf hdr="0"/>
  <p:txStyles>
    <p:titleStyle>
      <a:lvl1pPr algn="l" defTabSz="914400" rtl="0" eaLnBrk="1" latinLnBrk="0" hangingPunct="1">
        <a:lnSpc>
          <a:spcPct val="90000"/>
        </a:lnSpc>
        <a:spcBef>
          <a:spcPct val="0"/>
        </a:spcBef>
        <a:buNone/>
        <a:defRPr sz="255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2"/>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2.xml"/><Relationship Id="rId1" Type="http://schemas.openxmlformats.org/officeDocument/2006/relationships/slideLayout" Target="../slideLayouts/slideLayout8.xml"/><Relationship Id="rId4" Type="http://schemas.openxmlformats.org/officeDocument/2006/relationships/hyperlink" Target="https://ec.europa.eu/info/funding-tenders/opportunities/portal/screen/work-as-an-expert"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hyperlink" Target="http://www.horizon-europe.gouv.fr/" TargetMode="External"/><Relationship Id="rId2" Type="http://schemas.openxmlformats.org/officeDocument/2006/relationships/notesSlide" Target="../notesSlides/notesSlide43.xml"/><Relationship Id="rId1" Type="http://schemas.openxmlformats.org/officeDocument/2006/relationships/slideLayout" Target="../slideLayouts/slideLayout6.xml"/><Relationship Id="rId4" Type="http://schemas.openxmlformats.org/officeDocument/2006/relationships/hyperlink" Target="mailto:pcn-mariescurie@recherche.gouv.fr"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0000000-1234-1234-1234-123412341234}" type="slidenum">
              <a:rPr lang="fr-FR" smtClean="0"/>
              <a:pPr/>
              <a:t>1</a:t>
            </a:fld>
            <a:endParaRPr lang="fr-FR"/>
          </a:p>
        </p:txBody>
      </p:sp>
      <p:sp>
        <p:nvSpPr>
          <p:cNvPr id="9" name="Espace réservé du texte 8"/>
          <p:cNvSpPr>
            <a:spLocks noGrp="1"/>
          </p:cNvSpPr>
          <p:nvPr>
            <p:ph type="body" sz="quarter" idx="13"/>
          </p:nvPr>
        </p:nvSpPr>
        <p:spPr>
          <a:xfrm>
            <a:off x="1174227" y="2211710"/>
            <a:ext cx="7668384" cy="2077200"/>
          </a:xfrm>
        </p:spPr>
        <p:txBody>
          <a:bodyPr/>
          <a:lstStyle/>
          <a:p>
            <a:r>
              <a:rPr lang="fr-FR" sz="3600" dirty="0" smtClean="0">
                <a:latin typeface="Lato"/>
                <a:ea typeface="Lato"/>
                <a:cs typeface="Lato"/>
                <a:sym typeface="Lato"/>
              </a:rPr>
              <a:t>Les Actions Marie </a:t>
            </a:r>
            <a:r>
              <a:rPr lang="fr-FR" sz="3600" dirty="0" err="1" smtClean="0">
                <a:latin typeface="Lato"/>
                <a:ea typeface="Lato"/>
                <a:cs typeface="Lato"/>
                <a:sym typeface="Lato"/>
              </a:rPr>
              <a:t>Sk</a:t>
            </a:r>
            <a:r>
              <a:rPr lang="fr-FR" sz="3600" b="0" dirty="0" err="1" smtClean="0">
                <a:latin typeface="Lato" panose="020B0604020202020204"/>
                <a:ea typeface="Verdana" panose="020B0604030504040204" pitchFamily="34" charset="0"/>
                <a:cs typeface="Verdana" panose="020B0604030504040204" pitchFamily="34" charset="0"/>
                <a:sym typeface="Lato"/>
              </a:rPr>
              <a:t>ł</a:t>
            </a:r>
            <a:r>
              <a:rPr lang="fr-FR" sz="3600" dirty="0" err="1" smtClean="0">
                <a:latin typeface="Lato"/>
                <a:ea typeface="Lato"/>
                <a:cs typeface="Lato"/>
                <a:sym typeface="Lato"/>
              </a:rPr>
              <a:t>odowska</a:t>
            </a:r>
            <a:r>
              <a:rPr lang="fr-FR" sz="3600" dirty="0" smtClean="0">
                <a:latin typeface="Lato"/>
                <a:ea typeface="Lato"/>
                <a:cs typeface="Lato"/>
                <a:sym typeface="Lato"/>
              </a:rPr>
              <a:t>-Curie dans Horizon Europe</a:t>
            </a:r>
            <a:endParaRPr lang="fr-FR" sz="3600" dirty="0"/>
          </a:p>
        </p:txBody>
      </p:sp>
    </p:spTree>
    <p:extLst>
      <p:ext uri="{BB962C8B-B14F-4D97-AF65-F5344CB8AC3E}">
        <p14:creationId xmlns:p14="http://schemas.microsoft.com/office/powerpoint/2010/main" val="31106154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g94eac6792d_0_19"/>
          <p:cNvSpPr txBox="1">
            <a:spLocks noGrp="1"/>
          </p:cNvSpPr>
          <p:nvPr>
            <p:ph type="title"/>
          </p:nvPr>
        </p:nvSpPr>
        <p:spPr>
          <a:xfrm>
            <a:off x="1331640" y="1010690"/>
            <a:ext cx="6454519" cy="453706"/>
          </a:xfrm>
          <a:prstGeom prst="rect">
            <a:avLst/>
          </a:prstGeom>
        </p:spPr>
        <p:txBody>
          <a:bodyPr spcFirstLastPara="1" vert="horz" wrap="square" lIns="51427" tIns="25706" rIns="51427" bIns="25706" rtlCol="0" anchor="ctr" anchorCtr="0">
            <a:noAutofit/>
          </a:bodyPr>
          <a:lstStyle/>
          <a:p>
            <a:pPr algn="ctr">
              <a:buSzPts val="4400"/>
            </a:pPr>
            <a:r>
              <a:rPr lang="fr-FR" sz="2800" dirty="0">
                <a:latin typeface="Lato"/>
                <a:ea typeface="Lato"/>
                <a:cs typeface="Lato"/>
                <a:sym typeface="Lato"/>
              </a:rPr>
              <a:t/>
            </a:r>
            <a:br>
              <a:rPr lang="fr-FR" sz="2800" dirty="0">
                <a:latin typeface="Lato"/>
                <a:ea typeface="Lato"/>
                <a:cs typeface="Lato"/>
                <a:sym typeface="Lato"/>
              </a:rPr>
            </a:br>
            <a:r>
              <a:rPr lang="fr-FR" sz="2800" dirty="0" smtClean="0">
                <a:latin typeface="Lato"/>
                <a:ea typeface="Lato"/>
                <a:cs typeface="Lato"/>
                <a:sym typeface="Lato"/>
              </a:rPr>
              <a:t>Organisations participantes</a:t>
            </a:r>
            <a:endParaRPr sz="2800" dirty="0"/>
          </a:p>
        </p:txBody>
      </p:sp>
      <p:sp>
        <p:nvSpPr>
          <p:cNvPr id="134" name="Google Shape;134;g94eac6792d_0_19"/>
          <p:cNvSpPr txBox="1">
            <a:spLocks noGrp="1"/>
          </p:cNvSpPr>
          <p:nvPr>
            <p:ph type="body" idx="1"/>
          </p:nvPr>
        </p:nvSpPr>
        <p:spPr>
          <a:xfrm>
            <a:off x="1187624" y="1779662"/>
            <a:ext cx="6951352" cy="2959358"/>
          </a:xfrm>
          <a:prstGeom prst="rect">
            <a:avLst/>
          </a:prstGeom>
        </p:spPr>
        <p:txBody>
          <a:bodyPr spcFirstLastPara="1" vert="horz" wrap="square" lIns="51427" tIns="25706" rIns="51427" bIns="25706" rtlCol="0" anchor="t" anchorCtr="0">
            <a:noAutofit/>
          </a:bodyPr>
          <a:lstStyle/>
          <a:p>
            <a:pPr marL="171450" indent="-171450">
              <a:lnSpc>
                <a:spcPct val="114000"/>
              </a:lnSpc>
              <a:spcBef>
                <a:spcPts val="675"/>
              </a:spcBef>
            </a:pPr>
            <a:r>
              <a:rPr lang="fr-FR" sz="1400" dirty="0" smtClean="0">
                <a:latin typeface="Lato" panose="020B0604020202020204"/>
              </a:rPr>
              <a:t>Consortium d’</a:t>
            </a:r>
            <a:r>
              <a:rPr lang="fr-FR" sz="1400" b="1" dirty="0" smtClean="0">
                <a:latin typeface="Lato" panose="020B0604020202020204"/>
              </a:rPr>
              <a:t>au moins 3 entités légales indépendantes</a:t>
            </a:r>
            <a:r>
              <a:rPr lang="fr-FR" sz="1400" dirty="0" smtClean="0">
                <a:latin typeface="Lato" panose="020B0604020202020204"/>
              </a:rPr>
              <a:t>, établies dans un EM de l’UE ou un pays associé à Horizon Europe, avec au moins une entité établie dans un EM de l’UE</a:t>
            </a:r>
          </a:p>
          <a:p>
            <a:pPr marL="171450" indent="-171450">
              <a:lnSpc>
                <a:spcPct val="114000"/>
              </a:lnSpc>
              <a:spcBef>
                <a:spcPts val="675"/>
              </a:spcBef>
            </a:pPr>
            <a:r>
              <a:rPr lang="fr-FR" sz="1400" dirty="0" smtClean="0">
                <a:latin typeface="Lato" panose="020B0604020202020204"/>
              </a:rPr>
              <a:t>Le budget alloué à chaque pays ne peut dépasser 40% du budget total</a:t>
            </a:r>
          </a:p>
          <a:p>
            <a:pPr marL="171450" indent="-171450">
              <a:lnSpc>
                <a:spcPct val="114000"/>
              </a:lnSpc>
              <a:spcBef>
                <a:spcPts val="675"/>
              </a:spcBef>
            </a:pPr>
            <a:r>
              <a:rPr lang="fr-FR" sz="1400" dirty="0" smtClean="0">
                <a:latin typeface="Lato" panose="020B0604020202020204"/>
              </a:rPr>
              <a:t>Chaque </a:t>
            </a:r>
            <a:r>
              <a:rPr lang="fr-FR" sz="1400" b="1" dirty="0" smtClean="0">
                <a:latin typeface="Lato" panose="020B0604020202020204"/>
              </a:rPr>
              <a:t>Bénéficiaire</a:t>
            </a:r>
            <a:r>
              <a:rPr lang="fr-FR" sz="1400" dirty="0" smtClean="0">
                <a:latin typeface="Lato" panose="020B0604020202020204"/>
              </a:rPr>
              <a:t> doit recruter au moins 1 doctorant, accueilli et supervisé dans ses locaux ou ceux de ses partenaires associés liés</a:t>
            </a:r>
          </a:p>
          <a:p>
            <a:pPr marL="171450" indent="-171450">
              <a:lnSpc>
                <a:spcPct val="114000"/>
              </a:lnSpc>
              <a:spcBef>
                <a:spcPts val="675"/>
              </a:spcBef>
            </a:pPr>
            <a:r>
              <a:rPr lang="fr-FR" sz="1400" dirty="0" smtClean="0">
                <a:latin typeface="Lato" panose="020B0604020202020204"/>
              </a:rPr>
              <a:t>Les « </a:t>
            </a:r>
            <a:r>
              <a:rPr lang="fr-FR" sz="1400" b="1" dirty="0" smtClean="0">
                <a:latin typeface="Lato" panose="020B0604020202020204"/>
              </a:rPr>
              <a:t>Associated </a:t>
            </a:r>
            <a:r>
              <a:rPr lang="fr-FR" sz="1400" b="1" dirty="0" err="1" smtClean="0">
                <a:latin typeface="Lato" panose="020B0604020202020204"/>
              </a:rPr>
              <a:t>Partners</a:t>
            </a:r>
            <a:r>
              <a:rPr lang="fr-FR" sz="1400" dirty="0" smtClean="0">
                <a:latin typeface="Lato" panose="020B0604020202020204"/>
              </a:rPr>
              <a:t> » complètent le consortium en accueillant des doctorants en « </a:t>
            </a:r>
            <a:r>
              <a:rPr lang="fr-FR" sz="1400" dirty="0" err="1" smtClean="0">
                <a:latin typeface="Lato" panose="020B0604020202020204"/>
              </a:rPr>
              <a:t>secondment</a:t>
            </a:r>
            <a:r>
              <a:rPr lang="fr-FR" sz="1400" dirty="0" smtClean="0">
                <a:latin typeface="Lato" panose="020B0604020202020204"/>
              </a:rPr>
              <a:t> » et / ou en participant au programme de formation</a:t>
            </a:r>
          </a:p>
          <a:p>
            <a:pPr marL="171450" indent="-171450">
              <a:lnSpc>
                <a:spcPct val="114000"/>
              </a:lnSpc>
              <a:spcBef>
                <a:spcPts val="675"/>
              </a:spcBef>
            </a:pPr>
            <a:endParaRPr sz="1400" dirty="0">
              <a:latin typeface="Lato" panose="020B0604020202020204"/>
            </a:endParaRPr>
          </a:p>
        </p:txBody>
      </p:sp>
      <p:sp>
        <p:nvSpPr>
          <p:cNvPr id="135" name="Google Shape;135;g94eac6792d_0_19"/>
          <p:cNvSpPr txBox="1">
            <a:spLocks noGrp="1"/>
          </p:cNvSpPr>
          <p:nvPr>
            <p:ph type="sldNum" idx="12"/>
          </p:nvPr>
        </p:nvSpPr>
        <p:spPr>
          <a:xfrm>
            <a:off x="5986463" y="4218385"/>
            <a:ext cx="1543050" cy="205369"/>
          </a:xfrm>
          <a:prstGeom prst="rect">
            <a:avLst/>
          </a:prstGeom>
        </p:spPr>
        <p:txBody>
          <a:bodyPr spcFirstLastPara="1" vert="horz" wrap="square" lIns="51427" tIns="25706" rIns="51427" bIns="25706" rtlCol="0" anchor="ctr" anchorCtr="0">
            <a:noAutofit/>
          </a:bodyPr>
          <a:lstStyle/>
          <a:p>
            <a:pPr>
              <a:buClr>
                <a:srgbClr val="000000"/>
              </a:buClr>
            </a:pPr>
            <a:fld id="{00000000-1234-1234-1234-123412341234}" type="slidenum">
              <a:rPr lang="fr-FR"/>
              <a:pPr>
                <a:buClr>
                  <a:srgbClr val="000000"/>
                </a:buClr>
              </a:pPr>
              <a:t>10</a:t>
            </a:fld>
            <a:endParaRPr/>
          </a:p>
        </p:txBody>
      </p:sp>
      <p:pic>
        <p:nvPicPr>
          <p:cNvPr id="2" name="Image 1"/>
          <p:cNvPicPr>
            <a:picLocks noChangeAspect="1"/>
          </p:cNvPicPr>
          <p:nvPr/>
        </p:nvPicPr>
        <p:blipFill>
          <a:blip r:embed="rId3"/>
          <a:stretch>
            <a:fillRect/>
          </a:stretch>
        </p:blipFill>
        <p:spPr>
          <a:xfrm>
            <a:off x="7236296" y="233839"/>
            <a:ext cx="1296144" cy="1249183"/>
          </a:xfrm>
          <a:prstGeom prst="rect">
            <a:avLst/>
          </a:prstGeom>
        </p:spPr>
      </p:pic>
    </p:spTree>
    <p:extLst>
      <p:ext uri="{BB962C8B-B14F-4D97-AF65-F5344CB8AC3E}">
        <p14:creationId xmlns:p14="http://schemas.microsoft.com/office/powerpoint/2010/main" val="6993204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9" name="Rectangle à coins arrondis 8"/>
          <p:cNvSpPr/>
          <p:nvPr/>
        </p:nvSpPr>
        <p:spPr>
          <a:xfrm>
            <a:off x="899592" y="3507854"/>
            <a:ext cx="7200800" cy="91590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à coins arrondis 6"/>
          <p:cNvSpPr/>
          <p:nvPr/>
        </p:nvSpPr>
        <p:spPr>
          <a:xfrm>
            <a:off x="899592" y="1756976"/>
            <a:ext cx="7200800" cy="1622673"/>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3" name="Google Shape;133;g94eac6792d_0_19"/>
          <p:cNvSpPr txBox="1">
            <a:spLocks noGrp="1"/>
          </p:cNvSpPr>
          <p:nvPr>
            <p:ph type="title"/>
          </p:nvPr>
        </p:nvSpPr>
        <p:spPr>
          <a:xfrm>
            <a:off x="1331640" y="995805"/>
            <a:ext cx="6454519" cy="453706"/>
          </a:xfrm>
          <a:prstGeom prst="rect">
            <a:avLst/>
          </a:prstGeom>
        </p:spPr>
        <p:txBody>
          <a:bodyPr spcFirstLastPara="1" vert="horz" wrap="square" lIns="51427" tIns="25706" rIns="51427" bIns="25706" rtlCol="0" anchor="ctr" anchorCtr="0">
            <a:noAutofit/>
          </a:bodyPr>
          <a:lstStyle/>
          <a:p>
            <a:pPr algn="ctr">
              <a:buSzPts val="4400"/>
            </a:pPr>
            <a:r>
              <a:rPr lang="fr-FR" sz="2800" dirty="0">
                <a:latin typeface="Lato"/>
                <a:ea typeface="Lato"/>
                <a:cs typeface="Lato"/>
                <a:sym typeface="Lato"/>
              </a:rPr>
              <a:t/>
            </a:r>
            <a:br>
              <a:rPr lang="fr-FR" sz="2800" dirty="0">
                <a:latin typeface="Lato"/>
                <a:ea typeface="Lato"/>
                <a:cs typeface="Lato"/>
                <a:sym typeface="Lato"/>
              </a:rPr>
            </a:br>
            <a:r>
              <a:rPr lang="fr-FR" sz="2800" dirty="0" smtClean="0">
                <a:latin typeface="Lato"/>
                <a:ea typeface="Lato"/>
                <a:cs typeface="Lato"/>
                <a:sym typeface="Lato"/>
              </a:rPr>
              <a:t>Organisations participantes</a:t>
            </a:r>
            <a:endParaRPr sz="2800" dirty="0"/>
          </a:p>
        </p:txBody>
      </p:sp>
      <p:sp>
        <p:nvSpPr>
          <p:cNvPr id="134" name="Google Shape;134;g94eac6792d_0_19"/>
          <p:cNvSpPr txBox="1">
            <a:spLocks noGrp="1"/>
          </p:cNvSpPr>
          <p:nvPr>
            <p:ph type="body" idx="1"/>
          </p:nvPr>
        </p:nvSpPr>
        <p:spPr>
          <a:xfrm>
            <a:off x="1083223" y="1707654"/>
            <a:ext cx="6951352" cy="2959358"/>
          </a:xfrm>
          <a:prstGeom prst="rect">
            <a:avLst/>
          </a:prstGeom>
        </p:spPr>
        <p:txBody>
          <a:bodyPr spcFirstLastPara="1" vert="horz" wrap="square" lIns="51427" tIns="25706" rIns="51427" bIns="25706" rtlCol="0" anchor="t" anchorCtr="0">
            <a:noAutofit/>
          </a:bodyPr>
          <a:lstStyle/>
          <a:p>
            <a:pPr marL="0" indent="0">
              <a:lnSpc>
                <a:spcPct val="114000"/>
              </a:lnSpc>
              <a:spcBef>
                <a:spcPts val="675"/>
              </a:spcBef>
              <a:buNone/>
            </a:pPr>
            <a:r>
              <a:rPr lang="fr-FR" sz="1400" b="1" dirty="0" smtClean="0">
                <a:latin typeface="Lato" panose="020B0604020202020204"/>
              </a:rPr>
              <a:t>Joint </a:t>
            </a:r>
            <a:r>
              <a:rPr lang="fr-FR" sz="1400" b="1" dirty="0" err="1" smtClean="0">
                <a:latin typeface="Lato" panose="020B0604020202020204"/>
              </a:rPr>
              <a:t>Doctorate</a:t>
            </a:r>
            <a:r>
              <a:rPr lang="fr-FR" sz="1400" b="1" dirty="0">
                <a:latin typeface="Lato" panose="020B0604020202020204"/>
              </a:rPr>
              <a:t> </a:t>
            </a:r>
            <a:r>
              <a:rPr lang="fr-FR" sz="1400" dirty="0" smtClean="0">
                <a:latin typeface="Lato" panose="020B0604020202020204"/>
              </a:rPr>
              <a:t>: </a:t>
            </a:r>
          </a:p>
          <a:p>
            <a:pPr marL="171450" indent="-171450">
              <a:lnSpc>
                <a:spcPct val="114000"/>
              </a:lnSpc>
              <a:spcBef>
                <a:spcPts val="675"/>
              </a:spcBef>
            </a:pPr>
            <a:r>
              <a:rPr lang="fr-FR" sz="1400" dirty="0">
                <a:latin typeface="Lato" panose="020B0604020202020204"/>
              </a:rPr>
              <a:t>A</a:t>
            </a:r>
            <a:r>
              <a:rPr lang="fr-FR" sz="1400" dirty="0" smtClean="0">
                <a:latin typeface="Lato" panose="020B0604020202020204"/>
              </a:rPr>
              <a:t>u </a:t>
            </a:r>
            <a:r>
              <a:rPr lang="fr-FR" sz="1400" dirty="0">
                <a:latin typeface="Lato" panose="020B0604020202020204"/>
              </a:rPr>
              <a:t>moins 3 entités doivent être </a:t>
            </a:r>
            <a:r>
              <a:rPr lang="fr-FR" sz="1400" dirty="0" smtClean="0">
                <a:latin typeface="Lato" panose="020B0604020202020204"/>
              </a:rPr>
              <a:t>habilitées </a:t>
            </a:r>
            <a:r>
              <a:rPr lang="fr-FR" sz="1400" dirty="0">
                <a:latin typeface="Lato" panose="020B0604020202020204"/>
              </a:rPr>
              <a:t>à délivrer un diplôme de doctorat. </a:t>
            </a:r>
            <a:endParaRPr lang="fr-FR" sz="1400" dirty="0" smtClean="0">
              <a:latin typeface="Lato" panose="020B0604020202020204"/>
            </a:endParaRPr>
          </a:p>
          <a:p>
            <a:pPr marL="171450" indent="-171450">
              <a:lnSpc>
                <a:spcPct val="114000"/>
              </a:lnSpc>
              <a:spcBef>
                <a:spcPts val="675"/>
              </a:spcBef>
            </a:pPr>
            <a:r>
              <a:rPr lang="fr-FR" sz="1400" dirty="0" smtClean="0">
                <a:latin typeface="Lato" panose="020B0604020202020204"/>
              </a:rPr>
              <a:t>Au </a:t>
            </a:r>
            <a:r>
              <a:rPr lang="fr-FR" sz="1400" dirty="0">
                <a:latin typeface="Lato" panose="020B0604020202020204"/>
              </a:rPr>
              <a:t>moins 2 entités délivrant un diplôme double, conjoint ou multiple doit être établies dans un EM de l’UE ou pays associé à Horizon Europe </a:t>
            </a:r>
            <a:endParaRPr lang="fr-FR" sz="1400" dirty="0" smtClean="0">
              <a:latin typeface="Lato" panose="020B0604020202020204"/>
            </a:endParaRPr>
          </a:p>
          <a:p>
            <a:pPr marL="171450" indent="-171450">
              <a:lnSpc>
                <a:spcPct val="114000"/>
              </a:lnSpc>
              <a:spcBef>
                <a:spcPts val="675"/>
              </a:spcBef>
              <a:spcAft>
                <a:spcPts val="1200"/>
              </a:spcAft>
            </a:pPr>
            <a:r>
              <a:rPr lang="fr-FR" sz="1400" dirty="0" smtClean="0">
                <a:latin typeface="Lato" panose="020B0604020202020204"/>
              </a:rPr>
              <a:t>Procédures communes d’admission, de sélection, de supervision et d’évaluation</a:t>
            </a:r>
            <a:endParaRPr lang="fr-FR" sz="1200" dirty="0" smtClean="0">
              <a:latin typeface="Lato" panose="020B0604020202020204"/>
            </a:endParaRPr>
          </a:p>
          <a:p>
            <a:pPr marL="0" indent="0">
              <a:lnSpc>
                <a:spcPct val="114000"/>
              </a:lnSpc>
              <a:spcBef>
                <a:spcPts val="675"/>
              </a:spcBef>
              <a:buNone/>
            </a:pPr>
            <a:r>
              <a:rPr lang="fr-FR" sz="1400" b="1" dirty="0" err="1">
                <a:latin typeface="Lato" panose="020B0604020202020204"/>
              </a:rPr>
              <a:t>Industrial</a:t>
            </a:r>
            <a:r>
              <a:rPr lang="fr-FR" sz="1400" b="1" dirty="0">
                <a:latin typeface="Lato" panose="020B0604020202020204"/>
              </a:rPr>
              <a:t> </a:t>
            </a:r>
            <a:r>
              <a:rPr lang="fr-FR" sz="1400" b="1" dirty="0" err="1">
                <a:latin typeface="Lato" panose="020B0604020202020204"/>
              </a:rPr>
              <a:t>Doctorate</a:t>
            </a:r>
            <a:r>
              <a:rPr lang="fr-FR" sz="1400" dirty="0" smtClean="0">
                <a:latin typeface="Lato" panose="020B0604020202020204"/>
              </a:rPr>
              <a:t>:</a:t>
            </a:r>
          </a:p>
          <a:p>
            <a:pPr marL="171450" indent="-171450">
              <a:lnSpc>
                <a:spcPct val="114000"/>
              </a:lnSpc>
              <a:spcBef>
                <a:spcPts val="675"/>
              </a:spcBef>
            </a:pPr>
            <a:r>
              <a:rPr lang="fr-FR" sz="1400" dirty="0" smtClean="0">
                <a:latin typeface="Lato" panose="020B0604020202020204"/>
              </a:rPr>
              <a:t>Au moins une des 3 entités doit être du secteur académique et au moins une du secteur non-académique</a:t>
            </a:r>
          </a:p>
          <a:p>
            <a:pPr marL="171450" indent="-171450">
              <a:lnSpc>
                <a:spcPct val="114000"/>
              </a:lnSpc>
              <a:spcBef>
                <a:spcPts val="675"/>
              </a:spcBef>
            </a:pPr>
            <a:endParaRPr lang="fr-FR" sz="1400" dirty="0">
              <a:solidFill>
                <a:srgbClr val="0070C0"/>
              </a:solidFill>
              <a:latin typeface="Lato" panose="020B0604020202020204"/>
            </a:endParaRPr>
          </a:p>
          <a:p>
            <a:pPr marL="171450" indent="-171450">
              <a:lnSpc>
                <a:spcPct val="114000"/>
              </a:lnSpc>
              <a:spcBef>
                <a:spcPts val="675"/>
              </a:spcBef>
            </a:pPr>
            <a:endParaRPr lang="fr-FR" sz="1400" dirty="0" smtClean="0">
              <a:solidFill>
                <a:srgbClr val="0070C0"/>
              </a:solidFill>
              <a:latin typeface="Lato" panose="020B0604020202020204"/>
            </a:endParaRPr>
          </a:p>
          <a:p>
            <a:pPr marL="0" indent="0">
              <a:lnSpc>
                <a:spcPct val="114000"/>
              </a:lnSpc>
              <a:spcBef>
                <a:spcPts val="675"/>
              </a:spcBef>
              <a:buNone/>
            </a:pPr>
            <a:endParaRPr lang="fr-FR" sz="1400" dirty="0">
              <a:solidFill>
                <a:srgbClr val="0070C0"/>
              </a:solidFill>
              <a:latin typeface="Lato" panose="020B0604020202020204"/>
            </a:endParaRPr>
          </a:p>
          <a:p>
            <a:pPr marL="171450" indent="-171450">
              <a:lnSpc>
                <a:spcPct val="114000"/>
              </a:lnSpc>
              <a:spcBef>
                <a:spcPts val="675"/>
              </a:spcBef>
            </a:pPr>
            <a:endParaRPr lang="fr-FR" sz="1400" dirty="0" smtClean="0">
              <a:latin typeface="Lato" panose="020B0604020202020204"/>
            </a:endParaRPr>
          </a:p>
          <a:p>
            <a:pPr marL="171450" indent="-171450">
              <a:lnSpc>
                <a:spcPct val="114000"/>
              </a:lnSpc>
              <a:spcBef>
                <a:spcPts val="675"/>
              </a:spcBef>
            </a:pPr>
            <a:endParaRPr sz="1400" dirty="0">
              <a:latin typeface="Lato" panose="020B0604020202020204"/>
            </a:endParaRPr>
          </a:p>
        </p:txBody>
      </p:sp>
      <p:sp>
        <p:nvSpPr>
          <p:cNvPr id="135" name="Google Shape;135;g94eac6792d_0_19"/>
          <p:cNvSpPr txBox="1">
            <a:spLocks noGrp="1"/>
          </p:cNvSpPr>
          <p:nvPr>
            <p:ph type="sldNum" idx="12"/>
          </p:nvPr>
        </p:nvSpPr>
        <p:spPr>
          <a:xfrm>
            <a:off x="6341318" y="4472343"/>
            <a:ext cx="1543050" cy="205369"/>
          </a:xfrm>
          <a:prstGeom prst="rect">
            <a:avLst/>
          </a:prstGeom>
        </p:spPr>
        <p:txBody>
          <a:bodyPr spcFirstLastPara="1" vert="horz" wrap="square" lIns="51427" tIns="25706" rIns="51427" bIns="25706" rtlCol="0" anchor="ctr" anchorCtr="0">
            <a:noAutofit/>
          </a:bodyPr>
          <a:lstStyle/>
          <a:p>
            <a:pPr>
              <a:buClr>
                <a:srgbClr val="000000"/>
              </a:buClr>
            </a:pPr>
            <a:fld id="{00000000-1234-1234-1234-123412341234}" type="slidenum">
              <a:rPr lang="fr-FR"/>
              <a:pPr>
                <a:buClr>
                  <a:srgbClr val="000000"/>
                </a:buClr>
              </a:pPr>
              <a:t>11</a:t>
            </a:fld>
            <a:endParaRPr dirty="0"/>
          </a:p>
        </p:txBody>
      </p:sp>
      <p:pic>
        <p:nvPicPr>
          <p:cNvPr id="2" name="Image 1"/>
          <p:cNvPicPr>
            <a:picLocks noChangeAspect="1"/>
          </p:cNvPicPr>
          <p:nvPr/>
        </p:nvPicPr>
        <p:blipFill>
          <a:blip r:embed="rId3"/>
          <a:stretch>
            <a:fillRect/>
          </a:stretch>
        </p:blipFill>
        <p:spPr>
          <a:xfrm>
            <a:off x="7236296" y="233839"/>
            <a:ext cx="1296144" cy="1249183"/>
          </a:xfrm>
          <a:prstGeom prst="rect">
            <a:avLst/>
          </a:prstGeom>
        </p:spPr>
      </p:pic>
      <p:sp>
        <p:nvSpPr>
          <p:cNvPr id="8" name="Étoile à 5 branches 7"/>
          <p:cNvSpPr/>
          <p:nvPr/>
        </p:nvSpPr>
        <p:spPr>
          <a:xfrm>
            <a:off x="801382" y="1851670"/>
            <a:ext cx="216024" cy="216024"/>
          </a:xfrm>
          <a:prstGeom prst="star5">
            <a:avLst/>
          </a:prstGeom>
          <a:solidFill>
            <a:schemeClr val="accent3"/>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Étoile à 5 branches 9"/>
          <p:cNvSpPr/>
          <p:nvPr/>
        </p:nvSpPr>
        <p:spPr>
          <a:xfrm>
            <a:off x="801382" y="3545591"/>
            <a:ext cx="216024" cy="216024"/>
          </a:xfrm>
          <a:prstGeom prst="star5">
            <a:avLst/>
          </a:prstGeom>
          <a:solidFill>
            <a:schemeClr val="accent3"/>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233752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8" name="Rectangle à coins arrondis 7"/>
          <p:cNvSpPr/>
          <p:nvPr/>
        </p:nvSpPr>
        <p:spPr>
          <a:xfrm>
            <a:off x="1200768" y="2359454"/>
            <a:ext cx="5904656" cy="340123"/>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à coins arrondis 6"/>
          <p:cNvSpPr/>
          <p:nvPr/>
        </p:nvSpPr>
        <p:spPr>
          <a:xfrm>
            <a:off x="1200768" y="3946931"/>
            <a:ext cx="5904656" cy="57606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3" name="Google Shape;133;g94eac6792d_0_19"/>
          <p:cNvSpPr txBox="1">
            <a:spLocks noGrp="1"/>
          </p:cNvSpPr>
          <p:nvPr>
            <p:ph type="title"/>
          </p:nvPr>
        </p:nvSpPr>
        <p:spPr>
          <a:xfrm>
            <a:off x="1331640" y="788516"/>
            <a:ext cx="6454519" cy="453706"/>
          </a:xfrm>
          <a:prstGeom prst="rect">
            <a:avLst/>
          </a:prstGeom>
        </p:spPr>
        <p:txBody>
          <a:bodyPr spcFirstLastPara="1" vert="horz" wrap="square" lIns="51427" tIns="25706" rIns="51427" bIns="25706" rtlCol="0" anchor="ctr" anchorCtr="0">
            <a:noAutofit/>
          </a:bodyPr>
          <a:lstStyle/>
          <a:p>
            <a:pPr algn="ctr">
              <a:buSzPts val="4400"/>
            </a:pPr>
            <a:r>
              <a:rPr lang="fr-FR" sz="2800" dirty="0">
                <a:latin typeface="Lato"/>
                <a:ea typeface="Lato"/>
                <a:cs typeface="Lato"/>
                <a:sym typeface="Lato"/>
              </a:rPr>
              <a:t/>
            </a:r>
            <a:br>
              <a:rPr lang="fr-FR" sz="2800" dirty="0">
                <a:latin typeface="Lato"/>
                <a:ea typeface="Lato"/>
                <a:cs typeface="Lato"/>
                <a:sym typeface="Lato"/>
              </a:rPr>
            </a:br>
            <a:r>
              <a:rPr lang="fr-FR" sz="2800" dirty="0" smtClean="0">
                <a:latin typeface="Lato"/>
                <a:ea typeface="Lato"/>
                <a:cs typeface="Lato"/>
                <a:sym typeface="Lato"/>
              </a:rPr>
              <a:t>Chercheurs recrutés</a:t>
            </a:r>
            <a:endParaRPr sz="2800" dirty="0"/>
          </a:p>
        </p:txBody>
      </p:sp>
      <p:sp>
        <p:nvSpPr>
          <p:cNvPr id="134" name="Google Shape;134;g94eac6792d_0_19"/>
          <p:cNvSpPr txBox="1">
            <a:spLocks noGrp="1"/>
          </p:cNvSpPr>
          <p:nvPr>
            <p:ph type="body" idx="1"/>
          </p:nvPr>
        </p:nvSpPr>
        <p:spPr>
          <a:xfrm>
            <a:off x="1233303" y="1563638"/>
            <a:ext cx="6951352" cy="2959358"/>
          </a:xfrm>
          <a:prstGeom prst="rect">
            <a:avLst/>
          </a:prstGeom>
        </p:spPr>
        <p:txBody>
          <a:bodyPr spcFirstLastPara="1" vert="horz" wrap="square" lIns="51427" tIns="25706" rIns="51427" bIns="25706" rtlCol="0" anchor="t" anchorCtr="0">
            <a:noAutofit/>
          </a:bodyPr>
          <a:lstStyle/>
          <a:p>
            <a:pPr marL="171450" indent="-171450">
              <a:lnSpc>
                <a:spcPct val="100000"/>
              </a:lnSpc>
              <a:spcBef>
                <a:spcPts val="675"/>
              </a:spcBef>
              <a:spcAft>
                <a:spcPts val="600"/>
              </a:spcAft>
            </a:pPr>
            <a:r>
              <a:rPr lang="fr-FR" sz="1400" b="1" dirty="0" smtClean="0">
                <a:latin typeface="Lato" panose="020B0604020202020204"/>
              </a:rPr>
              <a:t>Doctoral </a:t>
            </a:r>
            <a:r>
              <a:rPr lang="fr-FR" sz="1400" b="1" dirty="0" err="1" smtClean="0">
                <a:latin typeface="Lato" panose="020B0604020202020204"/>
              </a:rPr>
              <a:t>researcher</a:t>
            </a:r>
            <a:r>
              <a:rPr lang="fr-FR" sz="1400" b="1" dirty="0" smtClean="0">
                <a:latin typeface="Lato" panose="020B0604020202020204"/>
              </a:rPr>
              <a:t> </a:t>
            </a:r>
            <a:r>
              <a:rPr lang="fr-FR" sz="1400" dirty="0" smtClean="0">
                <a:latin typeface="Lato" panose="020B0604020202020204"/>
              </a:rPr>
              <a:t>( = pas de diplôme de doctorat à la date de recrutement)</a:t>
            </a:r>
          </a:p>
          <a:p>
            <a:pPr marL="171450" indent="-171450">
              <a:lnSpc>
                <a:spcPct val="100000"/>
              </a:lnSpc>
              <a:spcBef>
                <a:spcPts val="675"/>
              </a:spcBef>
              <a:spcAft>
                <a:spcPts val="600"/>
              </a:spcAft>
            </a:pPr>
            <a:r>
              <a:rPr lang="fr-FR" sz="1400" dirty="0" smtClean="0">
                <a:latin typeface="Lato" panose="020B0604020202020204"/>
              </a:rPr>
              <a:t>Ils doivent être inscrits dans un programme de formation doctorale </a:t>
            </a:r>
          </a:p>
          <a:p>
            <a:pPr marL="0" indent="0">
              <a:lnSpc>
                <a:spcPct val="100000"/>
              </a:lnSpc>
              <a:spcBef>
                <a:spcPts val="675"/>
              </a:spcBef>
              <a:spcAft>
                <a:spcPts val="600"/>
              </a:spcAft>
              <a:buNone/>
            </a:pPr>
            <a:r>
              <a:rPr lang="fr-FR" sz="1400" b="1" dirty="0">
                <a:latin typeface="Lato" panose="020B0604020202020204"/>
              </a:rPr>
              <a:t> </a:t>
            </a:r>
            <a:r>
              <a:rPr lang="fr-FR" sz="1400" b="1" dirty="0" smtClean="0">
                <a:latin typeface="Lato" panose="020B0604020202020204"/>
              </a:rPr>
              <a:t>   et dans au moins 2 programmes pour les Joint </a:t>
            </a:r>
            <a:r>
              <a:rPr lang="fr-FR" sz="1400" b="1" dirty="0" err="1" smtClean="0">
                <a:latin typeface="Lato" panose="020B0604020202020204"/>
              </a:rPr>
              <a:t>Doctorates</a:t>
            </a:r>
            <a:r>
              <a:rPr lang="fr-FR" sz="1400" dirty="0" smtClean="0">
                <a:latin typeface="Lato" panose="020B0604020202020204"/>
              </a:rPr>
              <a:t> </a:t>
            </a:r>
          </a:p>
          <a:p>
            <a:pPr marL="171450" indent="-171450">
              <a:lnSpc>
                <a:spcPct val="100000"/>
              </a:lnSpc>
              <a:spcBef>
                <a:spcPts val="675"/>
              </a:spcBef>
              <a:spcAft>
                <a:spcPts val="600"/>
              </a:spcAft>
            </a:pPr>
            <a:r>
              <a:rPr lang="fr-FR" sz="1400" u="sng" dirty="0" smtClean="0">
                <a:latin typeface="Lato" panose="020B0604020202020204"/>
              </a:rPr>
              <a:t>Règle de mobilité</a:t>
            </a:r>
            <a:r>
              <a:rPr lang="fr-FR" sz="1400" dirty="0" smtClean="0">
                <a:latin typeface="Lato" panose="020B0604020202020204"/>
              </a:rPr>
              <a:t>: ne pas avoir résidé ou </a:t>
            </a:r>
            <a:r>
              <a:rPr lang="fr-FR" sz="1400" dirty="0">
                <a:latin typeface="Lato" panose="020B0604020202020204"/>
              </a:rPr>
              <a:t>exercé leur activité principale </a:t>
            </a:r>
            <a:r>
              <a:rPr lang="fr-FR" sz="1400" dirty="0" smtClean="0">
                <a:latin typeface="Lato" panose="020B0604020202020204"/>
              </a:rPr>
              <a:t>dans </a:t>
            </a:r>
            <a:r>
              <a:rPr lang="fr-FR" sz="1400" dirty="0">
                <a:latin typeface="Lato" panose="020B0604020202020204"/>
              </a:rPr>
              <a:t>le pays de leur organisme d'accueil </a:t>
            </a:r>
            <a:r>
              <a:rPr lang="fr-FR" sz="1400" dirty="0" smtClean="0">
                <a:latin typeface="Lato" panose="020B0604020202020204"/>
              </a:rPr>
              <a:t>pendant </a:t>
            </a:r>
            <a:r>
              <a:rPr lang="fr-FR" sz="1400" dirty="0">
                <a:latin typeface="Lato" panose="020B0604020202020204"/>
              </a:rPr>
              <a:t>plus de 12 mois au cours des 36 mois </a:t>
            </a:r>
            <a:r>
              <a:rPr lang="fr-FR" sz="1400" b="1" dirty="0" smtClean="0">
                <a:latin typeface="Lato" panose="020B0604020202020204"/>
              </a:rPr>
              <a:t>précédant la date de leur recrutement</a:t>
            </a:r>
          </a:p>
          <a:p>
            <a:pPr marL="171450" indent="-171450">
              <a:lnSpc>
                <a:spcPct val="100000"/>
              </a:lnSpc>
              <a:spcBef>
                <a:spcPts val="675"/>
              </a:spcBef>
              <a:spcAft>
                <a:spcPts val="600"/>
              </a:spcAft>
            </a:pPr>
            <a:r>
              <a:rPr lang="fr-FR" sz="1400" dirty="0" smtClean="0">
                <a:latin typeface="Lato" panose="020B0604020202020204"/>
              </a:rPr>
              <a:t>Peuvent passer maximum 1/3 de la durée de leur contrat en « </a:t>
            </a:r>
            <a:r>
              <a:rPr lang="fr-FR" sz="1400" dirty="0" err="1" smtClean="0">
                <a:latin typeface="Lato" panose="020B0604020202020204"/>
              </a:rPr>
              <a:t>secondment</a:t>
            </a:r>
            <a:r>
              <a:rPr lang="fr-FR" sz="1400" dirty="0" smtClean="0">
                <a:latin typeface="Lato" panose="020B0604020202020204"/>
              </a:rPr>
              <a:t> »</a:t>
            </a:r>
          </a:p>
          <a:p>
            <a:pPr marL="0" indent="0">
              <a:lnSpc>
                <a:spcPct val="100000"/>
              </a:lnSpc>
              <a:spcBef>
                <a:spcPts val="675"/>
              </a:spcBef>
              <a:spcAft>
                <a:spcPts val="600"/>
              </a:spcAft>
              <a:buNone/>
            </a:pPr>
            <a:r>
              <a:rPr lang="fr-FR" sz="1400" b="1" dirty="0" err="1" smtClean="0">
                <a:latin typeface="Lato" panose="020B0604020202020204"/>
              </a:rPr>
              <a:t>Industrial</a:t>
            </a:r>
            <a:r>
              <a:rPr lang="fr-FR" sz="1400" b="1" dirty="0" smtClean="0">
                <a:latin typeface="Lato" panose="020B0604020202020204"/>
              </a:rPr>
              <a:t> </a:t>
            </a:r>
            <a:r>
              <a:rPr lang="fr-FR" sz="1400" b="1" dirty="0" err="1" smtClean="0">
                <a:latin typeface="Lato" panose="020B0604020202020204"/>
              </a:rPr>
              <a:t>Doctorates</a:t>
            </a:r>
            <a:r>
              <a:rPr lang="fr-FR" sz="1400" dirty="0" smtClean="0">
                <a:latin typeface="Lato" panose="020B0604020202020204"/>
              </a:rPr>
              <a:t>: doivent passer 50% de la durée de leur bourse                                                                   dans le secteur non académique</a:t>
            </a:r>
            <a:endParaRPr sz="1400" dirty="0">
              <a:latin typeface="Lato" panose="020B0604020202020204"/>
            </a:endParaRPr>
          </a:p>
        </p:txBody>
      </p:sp>
      <p:sp>
        <p:nvSpPr>
          <p:cNvPr id="135" name="Google Shape;135;g94eac6792d_0_19"/>
          <p:cNvSpPr txBox="1">
            <a:spLocks noGrp="1"/>
          </p:cNvSpPr>
          <p:nvPr>
            <p:ph type="sldNum" idx="12"/>
          </p:nvPr>
        </p:nvSpPr>
        <p:spPr>
          <a:xfrm>
            <a:off x="5986463" y="4218385"/>
            <a:ext cx="1543050" cy="205369"/>
          </a:xfrm>
          <a:prstGeom prst="rect">
            <a:avLst/>
          </a:prstGeom>
        </p:spPr>
        <p:txBody>
          <a:bodyPr spcFirstLastPara="1" vert="horz" wrap="square" lIns="51427" tIns="25706" rIns="51427" bIns="25706" rtlCol="0" anchor="ctr" anchorCtr="0">
            <a:noAutofit/>
          </a:bodyPr>
          <a:lstStyle/>
          <a:p>
            <a:pPr>
              <a:buClr>
                <a:srgbClr val="000000"/>
              </a:buClr>
            </a:pPr>
            <a:fld id="{00000000-1234-1234-1234-123412341234}" type="slidenum">
              <a:rPr lang="fr-FR" smtClean="0"/>
              <a:pPr>
                <a:buClr>
                  <a:srgbClr val="000000"/>
                </a:buClr>
              </a:pPr>
              <a:t>12</a:t>
            </a:fld>
            <a:endParaRPr dirty="0"/>
          </a:p>
        </p:txBody>
      </p:sp>
      <p:pic>
        <p:nvPicPr>
          <p:cNvPr id="2" name="Image 1"/>
          <p:cNvPicPr>
            <a:picLocks noChangeAspect="1"/>
          </p:cNvPicPr>
          <p:nvPr/>
        </p:nvPicPr>
        <p:blipFill>
          <a:blip r:embed="rId3"/>
          <a:stretch>
            <a:fillRect/>
          </a:stretch>
        </p:blipFill>
        <p:spPr>
          <a:xfrm>
            <a:off x="7236296" y="233839"/>
            <a:ext cx="1296144" cy="1249183"/>
          </a:xfrm>
          <a:prstGeom prst="rect">
            <a:avLst/>
          </a:prstGeom>
        </p:spPr>
      </p:pic>
      <p:sp>
        <p:nvSpPr>
          <p:cNvPr id="9" name="Étoile à 5 branches 8"/>
          <p:cNvSpPr/>
          <p:nvPr/>
        </p:nvSpPr>
        <p:spPr>
          <a:xfrm>
            <a:off x="933831" y="1635646"/>
            <a:ext cx="216024" cy="216024"/>
          </a:xfrm>
          <a:prstGeom prst="star5">
            <a:avLst/>
          </a:prstGeom>
          <a:solidFill>
            <a:schemeClr val="accent3"/>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Étoile à 5 branches 9"/>
          <p:cNvSpPr/>
          <p:nvPr/>
        </p:nvSpPr>
        <p:spPr>
          <a:xfrm>
            <a:off x="933831" y="3579862"/>
            <a:ext cx="216024" cy="216024"/>
          </a:xfrm>
          <a:prstGeom prst="star5">
            <a:avLst/>
          </a:prstGeom>
          <a:solidFill>
            <a:schemeClr val="accent3"/>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9746188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g94eac6792d_0_19"/>
          <p:cNvSpPr txBox="1">
            <a:spLocks noGrp="1"/>
          </p:cNvSpPr>
          <p:nvPr>
            <p:ph type="title"/>
          </p:nvPr>
        </p:nvSpPr>
        <p:spPr>
          <a:xfrm>
            <a:off x="899592" y="985295"/>
            <a:ext cx="6454519" cy="218303"/>
          </a:xfrm>
          <a:prstGeom prst="rect">
            <a:avLst/>
          </a:prstGeom>
        </p:spPr>
        <p:txBody>
          <a:bodyPr spcFirstLastPara="1" vert="horz" wrap="square" lIns="51427" tIns="25706" rIns="51427" bIns="25706" rtlCol="0" anchor="ctr" anchorCtr="0">
            <a:noAutofit/>
          </a:bodyPr>
          <a:lstStyle/>
          <a:p>
            <a:pPr>
              <a:buSzPts val="4400"/>
            </a:pPr>
            <a:r>
              <a:rPr lang="fr-FR" sz="2800" dirty="0">
                <a:latin typeface="Lato" panose="020B0604020202020204"/>
              </a:rPr>
              <a:t/>
            </a:r>
            <a:br>
              <a:rPr lang="fr-FR" sz="2800" dirty="0">
                <a:latin typeface="Lato" panose="020B0604020202020204"/>
              </a:rPr>
            </a:br>
            <a:r>
              <a:rPr lang="fr-FR" sz="2800" dirty="0" smtClean="0">
                <a:latin typeface="Lato" panose="020B0604020202020204"/>
              </a:rPr>
              <a:t>Forfaits</a:t>
            </a:r>
            <a:endParaRPr sz="2800" dirty="0">
              <a:latin typeface="Lato" panose="020B0604020202020204"/>
            </a:endParaRPr>
          </a:p>
        </p:txBody>
      </p:sp>
      <p:sp>
        <p:nvSpPr>
          <p:cNvPr id="135" name="Google Shape;135;g94eac6792d_0_19"/>
          <p:cNvSpPr txBox="1">
            <a:spLocks noGrp="1"/>
          </p:cNvSpPr>
          <p:nvPr>
            <p:ph type="sldNum" idx="12"/>
          </p:nvPr>
        </p:nvSpPr>
        <p:spPr>
          <a:xfrm>
            <a:off x="5986463" y="4218385"/>
            <a:ext cx="1543050" cy="205369"/>
          </a:xfrm>
          <a:prstGeom prst="rect">
            <a:avLst/>
          </a:prstGeom>
        </p:spPr>
        <p:txBody>
          <a:bodyPr spcFirstLastPara="1" vert="horz" wrap="square" lIns="51427" tIns="25706" rIns="51427" bIns="25706" rtlCol="0" anchor="ctr" anchorCtr="0">
            <a:noAutofit/>
          </a:bodyPr>
          <a:lstStyle/>
          <a:p>
            <a:pPr>
              <a:buClr>
                <a:srgbClr val="000000"/>
              </a:buClr>
            </a:pPr>
            <a:fld id="{00000000-1234-1234-1234-123412341234}" type="slidenum">
              <a:rPr lang="fr-FR"/>
              <a:pPr>
                <a:buClr>
                  <a:srgbClr val="000000"/>
                </a:buClr>
              </a:pPr>
              <a:t>13</a:t>
            </a:fld>
            <a:endParaRPr dirty="0"/>
          </a:p>
        </p:txBody>
      </p:sp>
      <p:pic>
        <p:nvPicPr>
          <p:cNvPr id="5" name="Image 4"/>
          <p:cNvPicPr>
            <a:picLocks noChangeAspect="1"/>
          </p:cNvPicPr>
          <p:nvPr/>
        </p:nvPicPr>
        <p:blipFill>
          <a:blip r:embed="rId3"/>
          <a:stretch>
            <a:fillRect/>
          </a:stretch>
        </p:blipFill>
        <p:spPr>
          <a:xfrm>
            <a:off x="7236296" y="233839"/>
            <a:ext cx="1296144" cy="1249183"/>
          </a:xfrm>
          <a:prstGeom prst="rect">
            <a:avLst/>
          </a:prstGeom>
        </p:spPr>
      </p:pic>
      <p:pic>
        <p:nvPicPr>
          <p:cNvPr id="4" name="Image 3"/>
          <p:cNvPicPr>
            <a:picLocks noChangeAspect="1"/>
          </p:cNvPicPr>
          <p:nvPr/>
        </p:nvPicPr>
        <p:blipFill>
          <a:blip r:embed="rId4"/>
          <a:stretch>
            <a:fillRect/>
          </a:stretch>
        </p:blipFill>
        <p:spPr>
          <a:xfrm>
            <a:off x="1115616" y="1618662"/>
            <a:ext cx="5450479" cy="2838226"/>
          </a:xfrm>
          <a:prstGeom prst="rect">
            <a:avLst/>
          </a:prstGeom>
        </p:spPr>
      </p:pic>
    </p:spTree>
    <p:extLst>
      <p:ext uri="{BB962C8B-B14F-4D97-AF65-F5344CB8AC3E}">
        <p14:creationId xmlns:p14="http://schemas.microsoft.com/office/powerpoint/2010/main" val="17959461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7" name="Rectangle à coins arrondis 6"/>
          <p:cNvSpPr/>
          <p:nvPr/>
        </p:nvSpPr>
        <p:spPr>
          <a:xfrm>
            <a:off x="764257" y="2338906"/>
            <a:ext cx="7200800" cy="1384972"/>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3" name="Google Shape;133;g94eac6792d_0_19"/>
          <p:cNvSpPr txBox="1">
            <a:spLocks noGrp="1"/>
          </p:cNvSpPr>
          <p:nvPr>
            <p:ph type="title"/>
          </p:nvPr>
        </p:nvSpPr>
        <p:spPr>
          <a:xfrm>
            <a:off x="1308736" y="882870"/>
            <a:ext cx="6454519" cy="218303"/>
          </a:xfrm>
          <a:prstGeom prst="rect">
            <a:avLst/>
          </a:prstGeom>
        </p:spPr>
        <p:txBody>
          <a:bodyPr spcFirstLastPara="1" vert="horz" wrap="square" lIns="51427" tIns="25706" rIns="51427" bIns="25706" rtlCol="0" anchor="ctr" anchorCtr="0">
            <a:noAutofit/>
          </a:bodyPr>
          <a:lstStyle/>
          <a:p>
            <a:pPr>
              <a:buSzPts val="4400"/>
            </a:pPr>
            <a:r>
              <a:rPr lang="fr-FR" sz="2800" dirty="0" smtClean="0">
                <a:latin typeface="Lato" panose="020B0604020202020204"/>
              </a:rPr>
              <a:t/>
            </a:r>
            <a:br>
              <a:rPr lang="fr-FR" sz="2800" dirty="0" smtClean="0">
                <a:latin typeface="Lato" panose="020B0604020202020204"/>
              </a:rPr>
            </a:br>
            <a:r>
              <a:rPr lang="fr-FR" sz="2400" dirty="0" smtClean="0">
                <a:latin typeface="Lato" panose="020B0604020202020204"/>
              </a:rPr>
              <a:t>Nouveautés Horizon Europe</a:t>
            </a:r>
            <a:endParaRPr sz="2400" dirty="0">
              <a:latin typeface="Lato" panose="020B0604020202020204"/>
            </a:endParaRPr>
          </a:p>
        </p:txBody>
      </p:sp>
      <p:sp>
        <p:nvSpPr>
          <p:cNvPr id="134" name="Google Shape;134;g94eac6792d_0_19"/>
          <p:cNvSpPr txBox="1">
            <a:spLocks noGrp="1"/>
          </p:cNvSpPr>
          <p:nvPr>
            <p:ph type="body" idx="1"/>
          </p:nvPr>
        </p:nvSpPr>
        <p:spPr>
          <a:xfrm>
            <a:off x="764257" y="1483022"/>
            <a:ext cx="7128792" cy="3300339"/>
          </a:xfrm>
          <a:prstGeom prst="rect">
            <a:avLst/>
          </a:prstGeom>
        </p:spPr>
        <p:txBody>
          <a:bodyPr spcFirstLastPara="1" vert="horz" wrap="square" lIns="51427" tIns="25706" rIns="51427" bIns="25706" rtlCol="0" anchor="t" anchorCtr="0">
            <a:noAutofit/>
          </a:bodyPr>
          <a:lstStyle/>
          <a:p>
            <a:pPr>
              <a:spcBef>
                <a:spcPts val="900"/>
              </a:spcBef>
            </a:pPr>
            <a:r>
              <a:rPr lang="fr-FR" sz="1300" dirty="0" smtClean="0">
                <a:latin typeface="Lato" panose="020B0604020202020204"/>
              </a:rPr>
              <a:t>Maximum 360 PM (sauf pour les Joint &amp; </a:t>
            </a:r>
            <a:r>
              <a:rPr lang="fr-FR" sz="1300" dirty="0" err="1" smtClean="0">
                <a:latin typeface="Lato" panose="020B0604020202020204"/>
              </a:rPr>
              <a:t>Industrial</a:t>
            </a:r>
            <a:r>
              <a:rPr lang="fr-FR" sz="1300" dirty="0" smtClean="0">
                <a:latin typeface="Lato" panose="020B0604020202020204"/>
              </a:rPr>
              <a:t> </a:t>
            </a:r>
            <a:r>
              <a:rPr lang="fr-FR" sz="1300" dirty="0" err="1" smtClean="0">
                <a:latin typeface="Lato" panose="020B0604020202020204"/>
              </a:rPr>
              <a:t>Doctorates</a:t>
            </a:r>
            <a:r>
              <a:rPr lang="fr-FR" sz="1300" dirty="0" smtClean="0">
                <a:latin typeface="Lato" panose="020B0604020202020204"/>
              </a:rPr>
              <a:t> = 540 PM max)</a:t>
            </a:r>
          </a:p>
          <a:p>
            <a:pPr>
              <a:spcBef>
                <a:spcPts val="900"/>
              </a:spcBef>
            </a:pPr>
            <a:r>
              <a:rPr lang="fr-FR" sz="1300" b="1" dirty="0" err="1" smtClean="0">
                <a:latin typeface="Lato" panose="020B0604020202020204"/>
              </a:rPr>
              <a:t>Early</a:t>
            </a:r>
            <a:r>
              <a:rPr lang="fr-FR" sz="1300" b="1" dirty="0" smtClean="0">
                <a:latin typeface="Lato" panose="020B0604020202020204"/>
              </a:rPr>
              <a:t>-stage </a:t>
            </a:r>
            <a:r>
              <a:rPr lang="fr-FR" sz="1300" b="1" dirty="0" err="1" smtClean="0">
                <a:latin typeface="Lato" panose="020B0604020202020204"/>
              </a:rPr>
              <a:t>researcher</a:t>
            </a:r>
            <a:r>
              <a:rPr lang="fr-FR" sz="1300" b="1" dirty="0" smtClean="0">
                <a:latin typeface="Lato" panose="020B0604020202020204"/>
              </a:rPr>
              <a:t> </a:t>
            </a:r>
            <a:r>
              <a:rPr lang="fr-FR" sz="1300" b="1" dirty="0" smtClean="0">
                <a:latin typeface="Lato" panose="020B0604020202020204"/>
                <a:sym typeface="Wingdings" panose="05000000000000000000" pitchFamily="2" charset="2"/>
              </a:rPr>
              <a:t> </a:t>
            </a:r>
            <a:r>
              <a:rPr lang="fr-FR" sz="1300" b="1" dirty="0" smtClean="0">
                <a:latin typeface="Lato" panose="020B0604020202020204"/>
              </a:rPr>
              <a:t>Doctoral </a:t>
            </a:r>
            <a:r>
              <a:rPr lang="fr-FR" sz="1300" b="1" dirty="0" err="1" smtClean="0">
                <a:latin typeface="Lato" panose="020B0604020202020204"/>
              </a:rPr>
              <a:t>Researcher</a:t>
            </a:r>
            <a:r>
              <a:rPr lang="fr-FR" sz="1300" b="1" dirty="0" smtClean="0">
                <a:latin typeface="Lato" panose="020B0604020202020204"/>
              </a:rPr>
              <a:t> </a:t>
            </a:r>
            <a:r>
              <a:rPr lang="fr-FR" sz="1300" dirty="0" smtClean="0">
                <a:latin typeface="Lato" panose="020B0604020202020204"/>
              </a:rPr>
              <a:t>: pas de diplôme de doctorat (la </a:t>
            </a:r>
            <a:r>
              <a:rPr lang="fr-FR" sz="1300" dirty="0">
                <a:latin typeface="Lato" panose="020B0604020202020204"/>
              </a:rPr>
              <a:t>règle de 4 ans ne s’applique plus) </a:t>
            </a:r>
          </a:p>
          <a:p>
            <a:pPr>
              <a:spcBef>
                <a:spcPts val="900"/>
              </a:spcBef>
            </a:pPr>
            <a:r>
              <a:rPr lang="fr-FR" sz="1300" dirty="0">
                <a:latin typeface="Lato" panose="020B0604020202020204"/>
              </a:rPr>
              <a:t>Plus de panel séparé pour les </a:t>
            </a:r>
            <a:r>
              <a:rPr lang="fr-FR" sz="1300" b="1" dirty="0">
                <a:latin typeface="Lato" panose="020B0604020202020204"/>
              </a:rPr>
              <a:t>Joint </a:t>
            </a:r>
            <a:r>
              <a:rPr lang="fr-FR" sz="1300" b="1" dirty="0" err="1">
                <a:latin typeface="Lato" panose="020B0604020202020204"/>
              </a:rPr>
              <a:t>Doctorates</a:t>
            </a:r>
            <a:r>
              <a:rPr lang="fr-FR" sz="1300" b="1" dirty="0">
                <a:latin typeface="Lato" panose="020B0604020202020204"/>
              </a:rPr>
              <a:t> </a:t>
            </a:r>
            <a:r>
              <a:rPr lang="fr-FR" sz="1300" dirty="0">
                <a:latin typeface="Lato" panose="020B0604020202020204"/>
              </a:rPr>
              <a:t>et les</a:t>
            </a:r>
            <a:r>
              <a:rPr lang="fr-FR" sz="1300" i="1" dirty="0">
                <a:latin typeface="Lato" panose="020B0604020202020204"/>
              </a:rPr>
              <a:t> </a:t>
            </a:r>
            <a:r>
              <a:rPr lang="fr-FR" sz="1300" b="1" dirty="0" err="1" smtClean="0">
                <a:latin typeface="Lato" panose="020B0604020202020204"/>
              </a:rPr>
              <a:t>Industrial</a:t>
            </a:r>
            <a:r>
              <a:rPr lang="fr-FR" sz="1300" b="1" dirty="0" smtClean="0">
                <a:latin typeface="Lato" panose="020B0604020202020204"/>
              </a:rPr>
              <a:t> </a:t>
            </a:r>
            <a:r>
              <a:rPr lang="fr-FR" sz="1300" b="1" dirty="0" err="1" smtClean="0">
                <a:latin typeface="Lato" panose="020B0604020202020204"/>
              </a:rPr>
              <a:t>Doctorates</a:t>
            </a:r>
            <a:r>
              <a:rPr lang="fr-FR" sz="1300" b="1" dirty="0">
                <a:latin typeface="Lato" panose="020B0604020202020204"/>
              </a:rPr>
              <a:t> </a:t>
            </a:r>
          </a:p>
          <a:p>
            <a:pPr>
              <a:spcBef>
                <a:spcPts val="900"/>
              </a:spcBef>
            </a:pPr>
            <a:r>
              <a:rPr lang="fr-FR" sz="1300" b="1" dirty="0" err="1" smtClean="0">
                <a:latin typeface="Lato" panose="020B0604020202020204"/>
              </a:rPr>
              <a:t>Industrial</a:t>
            </a:r>
            <a:r>
              <a:rPr lang="fr-FR" sz="1300" b="1" dirty="0" smtClean="0">
                <a:latin typeface="Lato" panose="020B0604020202020204"/>
              </a:rPr>
              <a:t> </a:t>
            </a:r>
            <a:r>
              <a:rPr lang="fr-FR" sz="1300" b="1" dirty="0" err="1" smtClean="0">
                <a:latin typeface="Lato" panose="020B0604020202020204"/>
              </a:rPr>
              <a:t>Doctorates</a:t>
            </a:r>
            <a:r>
              <a:rPr lang="fr-FR" sz="1300" dirty="0">
                <a:latin typeface="Lato" panose="020B0604020202020204"/>
              </a:rPr>
              <a:t> : </a:t>
            </a:r>
            <a:r>
              <a:rPr lang="fr-FR" sz="1300" dirty="0" smtClean="0">
                <a:latin typeface="Lato" panose="020B0604020202020204"/>
              </a:rPr>
              <a:t>plus possible d’avoir un consortium d’uniquement 2 bénéficiaires &amp; les bénéficiaires </a:t>
            </a:r>
            <a:r>
              <a:rPr lang="fr-FR" sz="1300" dirty="0">
                <a:latin typeface="Lato" panose="020B0604020202020204"/>
              </a:rPr>
              <a:t>académique et industriel </a:t>
            </a:r>
            <a:r>
              <a:rPr lang="fr-FR" sz="1300" dirty="0" smtClean="0">
                <a:latin typeface="Lato" panose="020B0604020202020204"/>
              </a:rPr>
              <a:t>d’un même </a:t>
            </a:r>
            <a:r>
              <a:rPr lang="fr-FR" sz="1300" dirty="0">
                <a:latin typeface="Lato" panose="020B0604020202020204"/>
              </a:rPr>
              <a:t>doctorant </a:t>
            </a:r>
            <a:r>
              <a:rPr lang="fr-FR" sz="1300" dirty="0" smtClean="0">
                <a:latin typeface="Lato" panose="020B0604020202020204"/>
              </a:rPr>
              <a:t>peuvent être situés dans le même pays</a:t>
            </a:r>
          </a:p>
          <a:p>
            <a:pPr>
              <a:spcBef>
                <a:spcPts val="900"/>
              </a:spcBef>
            </a:pPr>
            <a:r>
              <a:rPr lang="fr-FR" sz="1300" b="1" dirty="0">
                <a:latin typeface="Lato" panose="020B0604020202020204"/>
              </a:rPr>
              <a:t>Joint </a:t>
            </a:r>
            <a:r>
              <a:rPr lang="fr-FR" sz="1300" b="1" dirty="0" err="1">
                <a:latin typeface="Lato" panose="020B0604020202020204"/>
              </a:rPr>
              <a:t>Doctorates</a:t>
            </a:r>
            <a:r>
              <a:rPr lang="fr-FR" sz="1300" dirty="0">
                <a:latin typeface="Lato" panose="020B0604020202020204"/>
              </a:rPr>
              <a:t>: un pré-accord pour l’établissement d’un joint </a:t>
            </a:r>
            <a:r>
              <a:rPr lang="fr-FR" sz="1300" dirty="0" err="1" smtClean="0">
                <a:latin typeface="Lato" panose="020B0604020202020204"/>
              </a:rPr>
              <a:t>degree</a:t>
            </a:r>
            <a:r>
              <a:rPr lang="fr-FR" sz="1300" dirty="0" smtClean="0">
                <a:latin typeface="Lato" panose="020B0604020202020204"/>
              </a:rPr>
              <a:t> </a:t>
            </a:r>
            <a:r>
              <a:rPr lang="fr-FR" sz="1300" dirty="0">
                <a:latin typeface="Lato" panose="020B0604020202020204"/>
              </a:rPr>
              <a:t>devra être signé en amont du dépôt. Cet accord se substituera à la lettre </a:t>
            </a:r>
            <a:r>
              <a:rPr lang="fr-FR" sz="1300" dirty="0" smtClean="0">
                <a:latin typeface="Lato" panose="020B0604020202020204"/>
              </a:rPr>
              <a:t>d’engagement</a:t>
            </a:r>
          </a:p>
          <a:p>
            <a:pPr>
              <a:spcBef>
                <a:spcPts val="900"/>
              </a:spcBef>
            </a:pPr>
            <a:r>
              <a:rPr lang="fr-FR" sz="1300" dirty="0" smtClean="0">
                <a:latin typeface="Lato" panose="020B0604020202020204"/>
              </a:rPr>
              <a:t>Long-</a:t>
            </a:r>
            <a:r>
              <a:rPr lang="fr-FR" sz="1300" dirty="0" err="1" smtClean="0">
                <a:latin typeface="Lato" panose="020B0604020202020204"/>
              </a:rPr>
              <a:t>term</a:t>
            </a:r>
            <a:r>
              <a:rPr lang="fr-FR" sz="1300" dirty="0" smtClean="0">
                <a:latin typeface="Lato" panose="020B0604020202020204"/>
              </a:rPr>
              <a:t> living </a:t>
            </a:r>
            <a:r>
              <a:rPr lang="fr-FR" sz="1300" dirty="0" err="1" smtClean="0">
                <a:latin typeface="Lato" panose="020B0604020202020204"/>
              </a:rPr>
              <a:t>allowance</a:t>
            </a:r>
            <a:r>
              <a:rPr lang="fr-FR" sz="1300" dirty="0" smtClean="0">
                <a:latin typeface="Lato" panose="020B0604020202020204"/>
              </a:rPr>
              <a:t>, </a:t>
            </a:r>
            <a:r>
              <a:rPr lang="fr-FR" sz="1300" dirty="0" err="1" smtClean="0">
                <a:latin typeface="Lato" panose="020B0604020202020204"/>
              </a:rPr>
              <a:t>Special</a:t>
            </a:r>
            <a:r>
              <a:rPr lang="fr-FR" sz="1300" dirty="0" smtClean="0">
                <a:latin typeface="Lato" panose="020B0604020202020204"/>
              </a:rPr>
              <a:t> </a:t>
            </a:r>
            <a:r>
              <a:rPr lang="fr-FR" sz="1300" dirty="0" err="1" smtClean="0">
                <a:latin typeface="Lato" panose="020B0604020202020204"/>
              </a:rPr>
              <a:t>needs</a:t>
            </a:r>
            <a:r>
              <a:rPr lang="fr-FR" sz="1300" dirty="0" smtClean="0">
                <a:latin typeface="Lato" panose="020B0604020202020204"/>
              </a:rPr>
              <a:t> </a:t>
            </a:r>
            <a:r>
              <a:rPr lang="fr-FR" sz="1300" dirty="0" err="1" smtClean="0">
                <a:latin typeface="Lato" panose="020B0604020202020204"/>
              </a:rPr>
              <a:t>allowance</a:t>
            </a:r>
            <a:r>
              <a:rPr lang="fr-FR" sz="1300" dirty="0" smtClean="0">
                <a:latin typeface="Lato" panose="020B0604020202020204"/>
              </a:rPr>
              <a:t> &amp; </a:t>
            </a:r>
            <a:r>
              <a:rPr lang="fr-FR" sz="1300" dirty="0" err="1" smtClean="0">
                <a:latin typeface="Lato" panose="020B0604020202020204"/>
              </a:rPr>
              <a:t>Family</a:t>
            </a:r>
            <a:r>
              <a:rPr lang="fr-FR" sz="1300" dirty="0" smtClean="0">
                <a:latin typeface="Lato" panose="020B0604020202020204"/>
              </a:rPr>
              <a:t> </a:t>
            </a:r>
            <a:r>
              <a:rPr lang="fr-FR" sz="1300" dirty="0" err="1" smtClean="0">
                <a:latin typeface="Lato" panose="020B0604020202020204"/>
              </a:rPr>
              <a:t>allowance</a:t>
            </a:r>
            <a:r>
              <a:rPr lang="fr-FR" sz="1300" dirty="0" smtClean="0">
                <a:latin typeface="Lato" panose="020B0604020202020204"/>
              </a:rPr>
              <a:t> (également en cours de projet)</a:t>
            </a:r>
          </a:p>
          <a:p>
            <a:pPr>
              <a:spcBef>
                <a:spcPts val="900"/>
              </a:spcBef>
            </a:pPr>
            <a:r>
              <a:rPr lang="fr-FR" sz="1300" b="1" dirty="0" smtClean="0">
                <a:latin typeface="Lato" panose="020B0604020202020204"/>
              </a:rPr>
              <a:t>Restrictions de </a:t>
            </a:r>
            <a:r>
              <a:rPr lang="fr-FR" sz="1300" b="1" dirty="0" err="1" smtClean="0">
                <a:latin typeface="Lato" panose="020B0604020202020204"/>
              </a:rPr>
              <a:t>resoumission</a:t>
            </a:r>
            <a:r>
              <a:rPr lang="fr-FR" sz="1300" b="1" dirty="0" smtClean="0">
                <a:latin typeface="Lato" panose="020B0604020202020204"/>
              </a:rPr>
              <a:t> </a:t>
            </a:r>
            <a:r>
              <a:rPr lang="fr-FR" sz="1300" dirty="0" smtClean="0">
                <a:latin typeface="Lato" panose="020B0604020202020204"/>
              </a:rPr>
              <a:t>à partir de 2022 (&lt; 80/100)</a:t>
            </a:r>
            <a:endParaRPr lang="fr-FR" sz="1300" dirty="0">
              <a:latin typeface="Lato" panose="020B0604020202020204"/>
            </a:endParaRPr>
          </a:p>
          <a:p>
            <a:pPr marL="64294" indent="0">
              <a:buNone/>
            </a:pPr>
            <a:r>
              <a:rPr lang="fr-FR" sz="1400" dirty="0">
                <a:latin typeface="Lato" panose="020B0604020202020204"/>
              </a:rPr>
              <a:t>      </a:t>
            </a:r>
            <a:endParaRPr sz="1400" b="1" dirty="0">
              <a:latin typeface="Lato" panose="020B0604020202020204"/>
            </a:endParaRPr>
          </a:p>
        </p:txBody>
      </p:sp>
      <p:sp>
        <p:nvSpPr>
          <p:cNvPr id="135" name="Google Shape;135;g94eac6792d_0_19"/>
          <p:cNvSpPr txBox="1">
            <a:spLocks noGrp="1"/>
          </p:cNvSpPr>
          <p:nvPr>
            <p:ph type="sldNum" idx="12"/>
          </p:nvPr>
        </p:nvSpPr>
        <p:spPr>
          <a:xfrm>
            <a:off x="5986463" y="4218385"/>
            <a:ext cx="1543050" cy="205369"/>
          </a:xfrm>
          <a:prstGeom prst="rect">
            <a:avLst/>
          </a:prstGeom>
        </p:spPr>
        <p:txBody>
          <a:bodyPr spcFirstLastPara="1" vert="horz" wrap="square" lIns="51427" tIns="25706" rIns="51427" bIns="25706" rtlCol="0" anchor="ctr" anchorCtr="0">
            <a:noAutofit/>
          </a:bodyPr>
          <a:lstStyle/>
          <a:p>
            <a:pPr>
              <a:buClr>
                <a:srgbClr val="000000"/>
              </a:buClr>
            </a:pPr>
            <a:fld id="{00000000-1234-1234-1234-123412341234}" type="slidenum">
              <a:rPr lang="fr-FR"/>
              <a:pPr>
                <a:buClr>
                  <a:srgbClr val="000000"/>
                </a:buClr>
              </a:pPr>
              <a:t>14</a:t>
            </a:fld>
            <a:endParaRPr/>
          </a:p>
        </p:txBody>
      </p:sp>
      <p:pic>
        <p:nvPicPr>
          <p:cNvPr id="5" name="Image 4"/>
          <p:cNvPicPr>
            <a:picLocks noChangeAspect="1"/>
          </p:cNvPicPr>
          <p:nvPr/>
        </p:nvPicPr>
        <p:blipFill>
          <a:blip r:embed="rId3"/>
          <a:stretch>
            <a:fillRect/>
          </a:stretch>
        </p:blipFill>
        <p:spPr>
          <a:xfrm>
            <a:off x="7236296" y="233839"/>
            <a:ext cx="1296144" cy="1249183"/>
          </a:xfrm>
          <a:prstGeom prst="rect">
            <a:avLst/>
          </a:prstGeom>
        </p:spPr>
      </p:pic>
      <p:sp>
        <p:nvSpPr>
          <p:cNvPr id="6" name="Étoile à 5 branches 5"/>
          <p:cNvSpPr/>
          <p:nvPr/>
        </p:nvSpPr>
        <p:spPr>
          <a:xfrm>
            <a:off x="899592" y="1076074"/>
            <a:ext cx="216024" cy="216024"/>
          </a:xfrm>
          <a:prstGeom prst="star5">
            <a:avLst/>
          </a:prstGeom>
          <a:solidFill>
            <a:schemeClr val="accent3"/>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3230863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g94dba6a559_1_0"/>
          <p:cNvSpPr txBox="1">
            <a:spLocks noGrp="1"/>
          </p:cNvSpPr>
          <p:nvPr>
            <p:ph type="title"/>
          </p:nvPr>
        </p:nvSpPr>
        <p:spPr>
          <a:xfrm>
            <a:off x="1328118" y="770156"/>
            <a:ext cx="6487763" cy="745706"/>
          </a:xfrm>
          <a:prstGeom prst="rect">
            <a:avLst/>
          </a:prstGeom>
        </p:spPr>
        <p:txBody>
          <a:bodyPr spcFirstLastPara="1" vert="horz" wrap="square" lIns="51427" tIns="25706" rIns="51427" bIns="25706" rtlCol="0" anchor="ctr" anchorCtr="0">
            <a:noAutofit/>
          </a:bodyPr>
          <a:lstStyle/>
          <a:p>
            <a:pPr>
              <a:buSzPts val="3959"/>
            </a:pPr>
            <a:r>
              <a:rPr lang="fr-FR" sz="2800" dirty="0">
                <a:latin typeface="Lato"/>
                <a:ea typeface="Lato"/>
                <a:cs typeface="Lato"/>
                <a:sym typeface="Lato"/>
              </a:rPr>
              <a:t/>
            </a:r>
            <a:br>
              <a:rPr lang="fr-FR" sz="2800" dirty="0">
                <a:latin typeface="Lato"/>
                <a:ea typeface="Lato"/>
                <a:cs typeface="Lato"/>
                <a:sym typeface="Lato"/>
              </a:rPr>
            </a:br>
            <a:r>
              <a:rPr lang="fr-FR" sz="2800" dirty="0" smtClean="0">
                <a:latin typeface="Lato"/>
                <a:ea typeface="Lato"/>
                <a:cs typeface="Lato"/>
                <a:sym typeface="Lato"/>
              </a:rPr>
              <a:t>MSCA </a:t>
            </a:r>
            <a:r>
              <a:rPr lang="fr-FR" sz="2800" dirty="0">
                <a:latin typeface="Lato"/>
                <a:ea typeface="Lato"/>
                <a:cs typeface="Lato"/>
                <a:sym typeface="Lato"/>
              </a:rPr>
              <a:t>Postdoctoral </a:t>
            </a:r>
            <a:r>
              <a:rPr lang="fr-FR" sz="2800" dirty="0" smtClean="0">
                <a:latin typeface="Lato"/>
                <a:ea typeface="Lato"/>
                <a:cs typeface="Lato"/>
                <a:sym typeface="Lato"/>
              </a:rPr>
              <a:t>Fellowships</a:t>
            </a:r>
            <a:endParaRPr sz="2800" dirty="0">
              <a:latin typeface="Lato"/>
              <a:ea typeface="Lato"/>
              <a:cs typeface="Lato"/>
              <a:sym typeface="Lato"/>
            </a:endParaRPr>
          </a:p>
        </p:txBody>
      </p:sp>
      <p:sp>
        <p:nvSpPr>
          <p:cNvPr id="141" name="Google Shape;141;g94dba6a559_1_0"/>
          <p:cNvSpPr txBox="1">
            <a:spLocks noGrp="1"/>
          </p:cNvSpPr>
          <p:nvPr>
            <p:ph type="body" idx="1"/>
          </p:nvPr>
        </p:nvSpPr>
        <p:spPr>
          <a:xfrm>
            <a:off x="1614488" y="1594049"/>
            <a:ext cx="5915025" cy="1042031"/>
          </a:xfrm>
          <a:prstGeom prst="rect">
            <a:avLst/>
          </a:prstGeom>
        </p:spPr>
        <p:txBody>
          <a:bodyPr spcFirstLastPara="1" vert="horz" wrap="square" lIns="51427" tIns="25706" rIns="51427" bIns="25706" rtlCol="0" anchor="t" anchorCtr="0">
            <a:noAutofit/>
          </a:bodyPr>
          <a:lstStyle/>
          <a:p>
            <a:pPr marL="0" indent="0" algn="just">
              <a:lnSpc>
                <a:spcPct val="115000"/>
              </a:lnSpc>
              <a:spcBef>
                <a:spcPts val="675"/>
              </a:spcBef>
              <a:buSzPts val="1100"/>
              <a:buNone/>
            </a:pPr>
            <a:r>
              <a:rPr lang="fr-FR" sz="1400" u="sng" dirty="0">
                <a:latin typeface="Lato"/>
                <a:ea typeface="Lato"/>
                <a:cs typeface="Lato"/>
                <a:sym typeface="Lato"/>
              </a:rPr>
              <a:t>Objectif</a:t>
            </a:r>
            <a:r>
              <a:rPr lang="fr-FR" sz="1400" dirty="0">
                <a:latin typeface="Lato"/>
                <a:ea typeface="Lato"/>
                <a:cs typeface="Lato"/>
                <a:sym typeface="Lato"/>
              </a:rPr>
              <a:t> : stimuler la carrière des </a:t>
            </a:r>
            <a:r>
              <a:rPr lang="fr-FR" sz="1400" b="1" dirty="0">
                <a:latin typeface="Lato"/>
                <a:ea typeface="Lato"/>
                <a:cs typeface="Lato"/>
                <a:sym typeface="Lato"/>
              </a:rPr>
              <a:t>chercheurs postdoctoraux</a:t>
            </a:r>
            <a:r>
              <a:rPr lang="fr-FR" sz="1400" dirty="0">
                <a:latin typeface="Lato"/>
                <a:ea typeface="Lato"/>
                <a:cs typeface="Lato"/>
                <a:sym typeface="Lato"/>
              </a:rPr>
              <a:t> en renforçant leurs compétences et leur potentiel créatif via des projets de recherche individuels en </a:t>
            </a:r>
            <a:r>
              <a:rPr lang="fr-FR" sz="1400" b="1" dirty="0">
                <a:latin typeface="Lato"/>
                <a:ea typeface="Lato"/>
                <a:cs typeface="Lato"/>
                <a:sym typeface="Lato"/>
              </a:rPr>
              <a:t>mobilité internationale.</a:t>
            </a:r>
            <a:endParaRPr sz="1400" dirty="0">
              <a:latin typeface="Lato"/>
              <a:ea typeface="Lato"/>
              <a:cs typeface="Lato"/>
              <a:sym typeface="Lato"/>
            </a:endParaRPr>
          </a:p>
          <a:p>
            <a:pPr marL="0" indent="0" algn="just">
              <a:lnSpc>
                <a:spcPct val="115000"/>
              </a:lnSpc>
              <a:spcBef>
                <a:spcPts val="675"/>
              </a:spcBef>
              <a:buSzPts val="1100"/>
              <a:buNone/>
            </a:pPr>
            <a:endParaRPr sz="1125" dirty="0">
              <a:latin typeface="Lato"/>
              <a:ea typeface="Lato"/>
              <a:cs typeface="Lato"/>
              <a:sym typeface="Lato"/>
            </a:endParaRPr>
          </a:p>
          <a:p>
            <a:pPr marL="0" indent="0">
              <a:spcBef>
                <a:spcPts val="675"/>
              </a:spcBef>
              <a:buNone/>
            </a:pPr>
            <a:endParaRPr dirty="0"/>
          </a:p>
        </p:txBody>
      </p:sp>
      <p:sp>
        <p:nvSpPr>
          <p:cNvPr id="142" name="Google Shape;142;g94dba6a559_1_0"/>
          <p:cNvSpPr txBox="1">
            <a:spLocks noGrp="1"/>
          </p:cNvSpPr>
          <p:nvPr>
            <p:ph type="sldNum" idx="12"/>
          </p:nvPr>
        </p:nvSpPr>
        <p:spPr>
          <a:xfrm>
            <a:off x="5986463" y="4218385"/>
            <a:ext cx="1543050" cy="205369"/>
          </a:xfrm>
          <a:prstGeom prst="rect">
            <a:avLst/>
          </a:prstGeom>
        </p:spPr>
        <p:txBody>
          <a:bodyPr spcFirstLastPara="1" vert="horz" wrap="square" lIns="51427" tIns="25706" rIns="51427" bIns="25706" rtlCol="0" anchor="ctr" anchorCtr="0">
            <a:noAutofit/>
          </a:bodyPr>
          <a:lstStyle/>
          <a:p>
            <a:pPr>
              <a:buClr>
                <a:srgbClr val="000000"/>
              </a:buClr>
            </a:pPr>
            <a:fld id="{00000000-1234-1234-1234-123412341234}" type="slidenum">
              <a:rPr lang="fr-FR"/>
              <a:pPr>
                <a:buClr>
                  <a:srgbClr val="000000"/>
                </a:buClr>
              </a:pPr>
              <a:t>15</a:t>
            </a:fld>
            <a:endParaRPr/>
          </a:p>
        </p:txBody>
      </p:sp>
      <p:sp>
        <p:nvSpPr>
          <p:cNvPr id="143" name="Google Shape;143;g94dba6a559_1_0"/>
          <p:cNvSpPr txBox="1"/>
          <p:nvPr/>
        </p:nvSpPr>
        <p:spPr>
          <a:xfrm>
            <a:off x="1187624" y="2792455"/>
            <a:ext cx="2880320" cy="1425930"/>
          </a:xfrm>
          <a:prstGeom prst="rect">
            <a:avLst/>
          </a:prstGeom>
          <a:noFill/>
          <a:ln w="38100" cap="flat" cmpd="sng">
            <a:solidFill>
              <a:srgbClr val="0070C0"/>
            </a:solidFill>
            <a:prstDash val="dash"/>
            <a:round/>
            <a:headEnd type="none" w="sm" len="sm"/>
            <a:tailEnd type="none" w="sm" len="sm"/>
          </a:ln>
        </p:spPr>
        <p:txBody>
          <a:bodyPr spcFirstLastPara="1" wrap="square" lIns="51427" tIns="51427" rIns="51427" bIns="51427" anchor="t" anchorCtr="0">
            <a:noAutofit/>
          </a:bodyPr>
          <a:lstStyle/>
          <a:p>
            <a:pPr algn="ctr">
              <a:lnSpc>
                <a:spcPct val="115000"/>
              </a:lnSpc>
              <a:spcBef>
                <a:spcPts val="675"/>
              </a:spcBef>
            </a:pPr>
            <a:r>
              <a:rPr lang="fr-FR" sz="1200" b="1" dirty="0" err="1">
                <a:solidFill>
                  <a:srgbClr val="1155CC"/>
                </a:solidFill>
                <a:latin typeface="Lato"/>
                <a:ea typeface="Lato"/>
                <a:cs typeface="Lato"/>
                <a:sym typeface="Lato"/>
              </a:rPr>
              <a:t>European</a:t>
            </a:r>
            <a:r>
              <a:rPr lang="fr-FR" sz="1200" b="1" dirty="0">
                <a:solidFill>
                  <a:srgbClr val="1155CC"/>
                </a:solidFill>
                <a:latin typeface="Lato"/>
                <a:ea typeface="Lato"/>
                <a:cs typeface="Lato"/>
                <a:sym typeface="Lato"/>
              </a:rPr>
              <a:t> </a:t>
            </a:r>
            <a:r>
              <a:rPr lang="fr-FR" sz="1200" b="1" dirty="0" smtClean="0">
                <a:solidFill>
                  <a:srgbClr val="1155CC"/>
                </a:solidFill>
                <a:latin typeface="Lato"/>
                <a:ea typeface="Lato"/>
                <a:cs typeface="Lato"/>
                <a:sym typeface="Lato"/>
              </a:rPr>
              <a:t>Postdoctoral Fellowships</a:t>
            </a:r>
            <a:endParaRPr sz="1200" b="1" dirty="0">
              <a:solidFill>
                <a:srgbClr val="1155CC"/>
              </a:solidFill>
              <a:latin typeface="Lato"/>
              <a:ea typeface="Lato"/>
              <a:cs typeface="Lato"/>
              <a:sym typeface="Lato"/>
            </a:endParaRPr>
          </a:p>
          <a:p>
            <a:pPr marL="257175" indent="-200025">
              <a:lnSpc>
                <a:spcPct val="115000"/>
              </a:lnSpc>
              <a:spcBef>
                <a:spcPts val="675"/>
              </a:spcBef>
              <a:buClr>
                <a:schemeClr val="dk1"/>
              </a:buClr>
              <a:buSzPts val="2000"/>
              <a:buFont typeface="Lato"/>
              <a:buChar char="➔"/>
            </a:pPr>
            <a:r>
              <a:rPr lang="fr-FR" sz="1200" dirty="0" smtClean="0">
                <a:solidFill>
                  <a:schemeClr val="dk1"/>
                </a:solidFill>
                <a:latin typeface="Lato"/>
                <a:ea typeface="Lato"/>
                <a:cs typeface="Lato"/>
                <a:sym typeface="Lato"/>
              </a:rPr>
              <a:t>vers une institution au sein d’un Etat membre de l’UE ou un Pays Associé</a:t>
            </a:r>
            <a:endParaRPr sz="1200" dirty="0" smtClean="0">
              <a:solidFill>
                <a:schemeClr val="dk1"/>
              </a:solidFill>
              <a:latin typeface="Lato"/>
              <a:ea typeface="Lato"/>
              <a:cs typeface="Lato"/>
              <a:sym typeface="Lato"/>
            </a:endParaRPr>
          </a:p>
          <a:p>
            <a:pPr marL="257175" indent="-200025">
              <a:lnSpc>
                <a:spcPct val="115000"/>
              </a:lnSpc>
              <a:buClr>
                <a:schemeClr val="dk1"/>
              </a:buClr>
              <a:buSzPts val="2000"/>
              <a:buFont typeface="Lato"/>
              <a:buChar char="➔"/>
            </a:pPr>
            <a:r>
              <a:rPr lang="fr-FR" sz="1200" dirty="0" smtClean="0">
                <a:solidFill>
                  <a:schemeClr val="dk1"/>
                </a:solidFill>
                <a:latin typeface="Lato"/>
                <a:ea typeface="Lato"/>
                <a:cs typeface="Lato"/>
                <a:sym typeface="Lato"/>
              </a:rPr>
              <a:t>Durée </a:t>
            </a:r>
            <a:r>
              <a:rPr lang="fr-FR" sz="1200" dirty="0">
                <a:solidFill>
                  <a:schemeClr val="dk1"/>
                </a:solidFill>
                <a:latin typeface="Lato"/>
                <a:ea typeface="Lato"/>
                <a:cs typeface="Lato"/>
                <a:sym typeface="Lato"/>
              </a:rPr>
              <a:t>:12 à 24 mois </a:t>
            </a:r>
            <a:endParaRPr sz="1200" dirty="0">
              <a:solidFill>
                <a:schemeClr val="dk1"/>
              </a:solidFill>
              <a:latin typeface="Lato"/>
              <a:ea typeface="Lato"/>
              <a:cs typeface="Lato"/>
              <a:sym typeface="Lato"/>
            </a:endParaRPr>
          </a:p>
        </p:txBody>
      </p:sp>
      <p:sp>
        <p:nvSpPr>
          <p:cNvPr id="144" name="Google Shape;144;g94dba6a559_1_0"/>
          <p:cNvSpPr txBox="1"/>
          <p:nvPr/>
        </p:nvSpPr>
        <p:spPr>
          <a:xfrm>
            <a:off x="4644008" y="2792453"/>
            <a:ext cx="2952328" cy="1425931"/>
          </a:xfrm>
          <a:prstGeom prst="rect">
            <a:avLst/>
          </a:prstGeom>
          <a:noFill/>
          <a:ln w="38100" cap="flat" cmpd="sng">
            <a:solidFill>
              <a:srgbClr val="0070C0"/>
            </a:solidFill>
            <a:prstDash val="lgDash"/>
            <a:round/>
            <a:headEnd type="none" w="sm" len="sm"/>
            <a:tailEnd type="none" w="sm" len="sm"/>
          </a:ln>
        </p:spPr>
        <p:txBody>
          <a:bodyPr spcFirstLastPara="1" wrap="square" lIns="51427" tIns="51427" rIns="51427" bIns="51427" anchor="t" anchorCtr="0">
            <a:noAutofit/>
          </a:bodyPr>
          <a:lstStyle/>
          <a:p>
            <a:pPr algn="ctr">
              <a:lnSpc>
                <a:spcPct val="115000"/>
              </a:lnSpc>
              <a:spcBef>
                <a:spcPts val="675"/>
              </a:spcBef>
            </a:pPr>
            <a:r>
              <a:rPr lang="fr-FR" sz="1200" b="1" dirty="0">
                <a:solidFill>
                  <a:srgbClr val="1155CC"/>
                </a:solidFill>
                <a:latin typeface="Lato"/>
                <a:ea typeface="Lato"/>
                <a:cs typeface="Lato"/>
                <a:sym typeface="Lato"/>
              </a:rPr>
              <a:t>Global </a:t>
            </a:r>
            <a:r>
              <a:rPr lang="fr-FR" sz="1200" b="1" dirty="0" smtClean="0">
                <a:solidFill>
                  <a:srgbClr val="1155CC"/>
                </a:solidFill>
                <a:latin typeface="Lato"/>
                <a:ea typeface="Lato"/>
                <a:cs typeface="Lato"/>
                <a:sym typeface="Lato"/>
              </a:rPr>
              <a:t>Postdoctoral Fellowships</a:t>
            </a:r>
            <a:endParaRPr sz="1200" b="1" dirty="0">
              <a:solidFill>
                <a:srgbClr val="1155CC"/>
              </a:solidFill>
              <a:latin typeface="Lato"/>
              <a:ea typeface="Lato"/>
              <a:cs typeface="Lato"/>
              <a:sym typeface="Lato"/>
            </a:endParaRPr>
          </a:p>
          <a:p>
            <a:pPr marL="257175" indent="-200025">
              <a:lnSpc>
                <a:spcPct val="115000"/>
              </a:lnSpc>
              <a:spcBef>
                <a:spcPts val="675"/>
              </a:spcBef>
              <a:buClr>
                <a:schemeClr val="dk1"/>
              </a:buClr>
              <a:buSzPts val="2000"/>
              <a:buFont typeface="Lato"/>
              <a:buChar char="➔"/>
            </a:pPr>
            <a:r>
              <a:rPr lang="fr-FR" sz="1200" dirty="0">
                <a:solidFill>
                  <a:schemeClr val="dk1"/>
                </a:solidFill>
                <a:latin typeface="Lato"/>
                <a:ea typeface="Lato"/>
                <a:cs typeface="Lato"/>
                <a:sym typeface="Lato"/>
              </a:rPr>
              <a:t>vers un pays tiers</a:t>
            </a:r>
            <a:endParaRPr sz="1200" dirty="0">
              <a:solidFill>
                <a:schemeClr val="dk1"/>
              </a:solidFill>
              <a:latin typeface="Lato"/>
              <a:ea typeface="Lato"/>
              <a:cs typeface="Lato"/>
              <a:sym typeface="Lato"/>
            </a:endParaRPr>
          </a:p>
          <a:p>
            <a:pPr marL="257175" indent="-200025">
              <a:lnSpc>
                <a:spcPct val="115000"/>
              </a:lnSpc>
              <a:buClr>
                <a:schemeClr val="dk1"/>
              </a:buClr>
              <a:buSzPts val="2000"/>
              <a:buFont typeface="Lato"/>
              <a:buChar char="➔"/>
            </a:pPr>
            <a:r>
              <a:rPr lang="fr-FR" sz="1200" dirty="0">
                <a:solidFill>
                  <a:schemeClr val="dk1"/>
                </a:solidFill>
                <a:latin typeface="Lato"/>
                <a:ea typeface="Lato"/>
                <a:cs typeface="Lato"/>
                <a:sym typeface="Lato"/>
              </a:rPr>
              <a:t>24 à 36 mois (dont une phase retour obligatoire de 12 mois dans un Etat membre ou Pays Associé)</a:t>
            </a:r>
            <a:endParaRPr sz="1200" b="1" dirty="0">
              <a:solidFill>
                <a:schemeClr val="dk1"/>
              </a:solidFill>
              <a:latin typeface="Lato"/>
              <a:ea typeface="Lato"/>
              <a:cs typeface="Lato"/>
              <a:sym typeface="Lato"/>
            </a:endParaRPr>
          </a:p>
        </p:txBody>
      </p:sp>
      <p:pic>
        <p:nvPicPr>
          <p:cNvPr id="2" name="Image 1"/>
          <p:cNvPicPr>
            <a:picLocks noChangeAspect="1"/>
          </p:cNvPicPr>
          <p:nvPr/>
        </p:nvPicPr>
        <p:blipFill>
          <a:blip r:embed="rId3"/>
          <a:stretch>
            <a:fillRect/>
          </a:stretch>
        </p:blipFill>
        <p:spPr>
          <a:xfrm>
            <a:off x="7380312" y="279855"/>
            <a:ext cx="1229619" cy="1175767"/>
          </a:xfrm>
          <a:prstGeom prst="rect">
            <a:avLst/>
          </a:prstGeom>
        </p:spPr>
      </p:pic>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544" y="1080953"/>
            <a:ext cx="407514" cy="4349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920931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g94eac6792d_0_19"/>
          <p:cNvSpPr txBox="1">
            <a:spLocks noGrp="1"/>
          </p:cNvSpPr>
          <p:nvPr>
            <p:ph type="title"/>
          </p:nvPr>
        </p:nvSpPr>
        <p:spPr>
          <a:xfrm>
            <a:off x="1305027" y="885741"/>
            <a:ext cx="6454519" cy="453706"/>
          </a:xfrm>
          <a:prstGeom prst="rect">
            <a:avLst/>
          </a:prstGeom>
        </p:spPr>
        <p:txBody>
          <a:bodyPr spcFirstLastPara="1" vert="horz" wrap="square" lIns="51427" tIns="25706" rIns="51427" bIns="25706" rtlCol="0" anchor="ctr" anchorCtr="0">
            <a:noAutofit/>
          </a:bodyPr>
          <a:lstStyle/>
          <a:p>
            <a:pPr algn="ctr">
              <a:buSzPts val="4400"/>
            </a:pPr>
            <a:r>
              <a:rPr lang="fr-FR" sz="2800" dirty="0">
                <a:latin typeface="Lato"/>
                <a:ea typeface="Lato"/>
                <a:cs typeface="Lato"/>
                <a:sym typeface="Lato"/>
              </a:rPr>
              <a:t/>
            </a:r>
            <a:br>
              <a:rPr lang="fr-FR" sz="2800" dirty="0">
                <a:latin typeface="Lato"/>
                <a:ea typeface="Lato"/>
                <a:cs typeface="Lato"/>
                <a:sym typeface="Lato"/>
              </a:rPr>
            </a:br>
            <a:r>
              <a:rPr lang="fr-FR" sz="2800" dirty="0" smtClean="0">
                <a:latin typeface="Lato"/>
                <a:ea typeface="Lato"/>
                <a:cs typeface="Lato"/>
                <a:sym typeface="Lato"/>
              </a:rPr>
              <a:t>Organisations participantes</a:t>
            </a:r>
            <a:endParaRPr sz="2800" dirty="0"/>
          </a:p>
        </p:txBody>
      </p:sp>
      <p:sp>
        <p:nvSpPr>
          <p:cNvPr id="134" name="Google Shape;134;g94eac6792d_0_19"/>
          <p:cNvSpPr txBox="1">
            <a:spLocks noGrp="1"/>
          </p:cNvSpPr>
          <p:nvPr>
            <p:ph type="body" idx="1"/>
          </p:nvPr>
        </p:nvSpPr>
        <p:spPr>
          <a:xfrm>
            <a:off x="1187624" y="1676977"/>
            <a:ext cx="6951352" cy="2959358"/>
          </a:xfrm>
          <a:prstGeom prst="rect">
            <a:avLst/>
          </a:prstGeom>
        </p:spPr>
        <p:txBody>
          <a:bodyPr spcFirstLastPara="1" vert="horz" wrap="square" lIns="51427" tIns="25706" rIns="51427" bIns="25706" rtlCol="0" anchor="t" anchorCtr="0">
            <a:noAutofit/>
          </a:bodyPr>
          <a:lstStyle/>
          <a:p>
            <a:pPr marL="171450" indent="-171450">
              <a:lnSpc>
                <a:spcPct val="114000"/>
              </a:lnSpc>
              <a:spcBef>
                <a:spcPts val="675"/>
              </a:spcBef>
            </a:pPr>
            <a:r>
              <a:rPr lang="fr-FR" sz="1400" b="1" dirty="0" smtClean="0">
                <a:latin typeface="Lato" panose="020B0604020202020204"/>
              </a:rPr>
              <a:t>Action mono-bénéficiaire </a:t>
            </a:r>
            <a:r>
              <a:rPr lang="fr-FR" sz="1400" dirty="0" smtClean="0">
                <a:latin typeface="Lato" panose="020B0604020202020204"/>
              </a:rPr>
              <a:t>=</a:t>
            </a:r>
            <a:r>
              <a:rPr lang="fr-FR" sz="1400" b="1" dirty="0" smtClean="0">
                <a:latin typeface="Lato" panose="020B0604020202020204"/>
              </a:rPr>
              <a:t> </a:t>
            </a:r>
            <a:r>
              <a:rPr lang="fr-FR" sz="1400" dirty="0" smtClean="0">
                <a:latin typeface="Lato" panose="020B0604020202020204"/>
              </a:rPr>
              <a:t>entité légale établie dans un EM de l’UE ou un pays associé à Horizon Europe</a:t>
            </a:r>
          </a:p>
          <a:p>
            <a:pPr marL="171450" indent="-171450">
              <a:lnSpc>
                <a:spcPct val="114000"/>
              </a:lnSpc>
              <a:spcBef>
                <a:spcPts val="675"/>
              </a:spcBef>
            </a:pPr>
            <a:r>
              <a:rPr lang="fr-FR" sz="1400" dirty="0" smtClean="0">
                <a:latin typeface="Lato" panose="020B0604020202020204"/>
              </a:rPr>
              <a:t>Les candidatures relevant des domaines de recherche couverts par le programme Euratom doivent être soumise par une entité légale établie dans un EM de l’UE ou un pays associé au programme de recherche et de formation Euratom (2021-2025)</a:t>
            </a:r>
          </a:p>
          <a:p>
            <a:pPr marL="171450" indent="-171450">
              <a:lnSpc>
                <a:spcPct val="114000"/>
              </a:lnSpc>
              <a:spcBef>
                <a:spcPts val="675"/>
              </a:spcBef>
            </a:pPr>
            <a:r>
              <a:rPr lang="fr-FR" sz="1400" dirty="0" smtClean="0">
                <a:latin typeface="Lato" panose="020B0604020202020204"/>
              </a:rPr>
              <a:t>L’entité </a:t>
            </a:r>
            <a:r>
              <a:rPr lang="fr-FR" sz="1400" b="1" dirty="0" smtClean="0">
                <a:latin typeface="Lato" panose="020B0604020202020204"/>
              </a:rPr>
              <a:t>Bénéficiaire</a:t>
            </a:r>
            <a:r>
              <a:rPr lang="fr-FR" sz="1400" dirty="0" smtClean="0">
                <a:latin typeface="Lato" panose="020B0604020202020204"/>
              </a:rPr>
              <a:t> doit employer et superviser le chercheur pendant la durée de l’action</a:t>
            </a:r>
          </a:p>
          <a:p>
            <a:pPr marL="171450" indent="-171450">
              <a:lnSpc>
                <a:spcPct val="114000"/>
              </a:lnSpc>
              <a:spcBef>
                <a:spcPts val="675"/>
              </a:spcBef>
            </a:pPr>
            <a:r>
              <a:rPr lang="fr-FR" sz="1400" b="1" dirty="0" err="1" smtClean="0">
                <a:latin typeface="Lato" panose="020B0604020202020204"/>
              </a:rPr>
              <a:t>Secondment</a:t>
            </a:r>
            <a:r>
              <a:rPr lang="fr-FR" sz="1400" dirty="0" smtClean="0">
                <a:latin typeface="Lato" panose="020B0604020202020204"/>
              </a:rPr>
              <a:t>: max 1/3 de la durée de la bourse ou de la phase sortante (Global PF)</a:t>
            </a:r>
          </a:p>
          <a:p>
            <a:pPr marL="171450" indent="-171450">
              <a:lnSpc>
                <a:spcPct val="114000"/>
              </a:lnSpc>
              <a:spcBef>
                <a:spcPts val="675"/>
              </a:spcBef>
            </a:pPr>
            <a:r>
              <a:rPr lang="fr-FR" sz="1400" b="1" dirty="0" smtClean="0">
                <a:latin typeface="Lato" panose="020B0604020202020204"/>
              </a:rPr>
              <a:t>Placement</a:t>
            </a:r>
            <a:r>
              <a:rPr lang="fr-FR" sz="1400" dirty="0" smtClean="0">
                <a:latin typeface="Lato" panose="020B0604020202020204"/>
              </a:rPr>
              <a:t> (optionnel): 6 mois dans une entité non académique à la fin de la durée standard de la bourse</a:t>
            </a:r>
          </a:p>
          <a:p>
            <a:pPr marL="171450" indent="-171450">
              <a:lnSpc>
                <a:spcPct val="114000"/>
              </a:lnSpc>
              <a:spcBef>
                <a:spcPts val="675"/>
              </a:spcBef>
            </a:pPr>
            <a:endParaRPr sz="1400" dirty="0">
              <a:latin typeface="Lato" panose="020B0604020202020204"/>
            </a:endParaRPr>
          </a:p>
        </p:txBody>
      </p:sp>
      <p:sp>
        <p:nvSpPr>
          <p:cNvPr id="135" name="Google Shape;135;g94eac6792d_0_19"/>
          <p:cNvSpPr txBox="1">
            <a:spLocks noGrp="1"/>
          </p:cNvSpPr>
          <p:nvPr>
            <p:ph type="sldNum" idx="12"/>
          </p:nvPr>
        </p:nvSpPr>
        <p:spPr>
          <a:xfrm>
            <a:off x="7014634" y="4533651"/>
            <a:ext cx="1543050" cy="205369"/>
          </a:xfrm>
          <a:prstGeom prst="rect">
            <a:avLst/>
          </a:prstGeom>
        </p:spPr>
        <p:txBody>
          <a:bodyPr spcFirstLastPara="1" vert="horz" wrap="square" lIns="51427" tIns="25706" rIns="51427" bIns="25706" rtlCol="0" anchor="ctr" anchorCtr="0">
            <a:noAutofit/>
          </a:bodyPr>
          <a:lstStyle/>
          <a:p>
            <a:pPr>
              <a:buClr>
                <a:srgbClr val="000000"/>
              </a:buClr>
            </a:pPr>
            <a:fld id="{00000000-1234-1234-1234-123412341234}" type="slidenum">
              <a:rPr lang="fr-FR"/>
              <a:pPr>
                <a:buClr>
                  <a:srgbClr val="000000"/>
                </a:buClr>
              </a:pPr>
              <a:t>16</a:t>
            </a:fld>
            <a:endParaRPr dirty="0"/>
          </a:p>
        </p:txBody>
      </p:sp>
      <p:pic>
        <p:nvPicPr>
          <p:cNvPr id="7" name="Image 6"/>
          <p:cNvPicPr>
            <a:picLocks noChangeAspect="1"/>
          </p:cNvPicPr>
          <p:nvPr/>
        </p:nvPicPr>
        <p:blipFill>
          <a:blip r:embed="rId3"/>
          <a:stretch>
            <a:fillRect/>
          </a:stretch>
        </p:blipFill>
        <p:spPr>
          <a:xfrm>
            <a:off x="7380312" y="279855"/>
            <a:ext cx="1229619" cy="1175767"/>
          </a:xfrm>
          <a:prstGeom prst="rect">
            <a:avLst/>
          </a:prstGeom>
        </p:spPr>
      </p:pic>
      <p:sp>
        <p:nvSpPr>
          <p:cNvPr id="8" name="Étoile à 5 branches 7"/>
          <p:cNvSpPr/>
          <p:nvPr/>
        </p:nvSpPr>
        <p:spPr>
          <a:xfrm>
            <a:off x="794757" y="4011910"/>
            <a:ext cx="216024" cy="216024"/>
          </a:xfrm>
          <a:prstGeom prst="star5">
            <a:avLst/>
          </a:prstGeom>
          <a:solidFill>
            <a:schemeClr val="accent3"/>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1605643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g94eac6792d_0_19"/>
          <p:cNvSpPr txBox="1">
            <a:spLocks noGrp="1"/>
          </p:cNvSpPr>
          <p:nvPr>
            <p:ph type="title"/>
          </p:nvPr>
        </p:nvSpPr>
        <p:spPr>
          <a:xfrm>
            <a:off x="1293199" y="811205"/>
            <a:ext cx="6454519" cy="453706"/>
          </a:xfrm>
          <a:prstGeom prst="rect">
            <a:avLst/>
          </a:prstGeom>
        </p:spPr>
        <p:txBody>
          <a:bodyPr spcFirstLastPara="1" vert="horz" wrap="square" lIns="51427" tIns="25706" rIns="51427" bIns="25706" rtlCol="0" anchor="ctr" anchorCtr="0">
            <a:noAutofit/>
          </a:bodyPr>
          <a:lstStyle/>
          <a:p>
            <a:pPr algn="ctr">
              <a:buSzPts val="4400"/>
            </a:pPr>
            <a:r>
              <a:rPr lang="fr-FR" sz="2800" dirty="0">
                <a:latin typeface="Lato"/>
                <a:ea typeface="Lato"/>
                <a:cs typeface="Lato"/>
                <a:sym typeface="Lato"/>
              </a:rPr>
              <a:t/>
            </a:r>
            <a:br>
              <a:rPr lang="fr-FR" sz="2800" dirty="0">
                <a:latin typeface="Lato"/>
                <a:ea typeface="Lato"/>
                <a:cs typeface="Lato"/>
                <a:sym typeface="Lato"/>
              </a:rPr>
            </a:br>
            <a:r>
              <a:rPr lang="fr-FR" sz="2800" dirty="0" smtClean="0">
                <a:latin typeface="Lato"/>
                <a:ea typeface="Lato"/>
                <a:cs typeface="Lato"/>
                <a:sym typeface="Lato"/>
              </a:rPr>
              <a:t>Chercheurs recrutés</a:t>
            </a:r>
            <a:endParaRPr sz="2800" dirty="0"/>
          </a:p>
        </p:txBody>
      </p:sp>
      <p:sp>
        <p:nvSpPr>
          <p:cNvPr id="134" name="Google Shape;134;g94eac6792d_0_19"/>
          <p:cNvSpPr txBox="1">
            <a:spLocks noGrp="1"/>
          </p:cNvSpPr>
          <p:nvPr>
            <p:ph type="body" idx="1"/>
          </p:nvPr>
        </p:nvSpPr>
        <p:spPr>
          <a:xfrm>
            <a:off x="827217" y="1543919"/>
            <a:ext cx="7167376" cy="2959358"/>
          </a:xfrm>
          <a:prstGeom prst="rect">
            <a:avLst/>
          </a:prstGeom>
        </p:spPr>
        <p:txBody>
          <a:bodyPr spcFirstLastPara="1" vert="horz" wrap="square" lIns="51427" tIns="25706" rIns="51427" bIns="25706" rtlCol="0" anchor="t" anchorCtr="0">
            <a:noAutofit/>
          </a:bodyPr>
          <a:lstStyle/>
          <a:p>
            <a:pPr marL="171450" indent="-171450">
              <a:lnSpc>
                <a:spcPct val="114000"/>
              </a:lnSpc>
              <a:spcBef>
                <a:spcPts val="0"/>
              </a:spcBef>
            </a:pPr>
            <a:r>
              <a:rPr lang="fr-FR" sz="1400" dirty="0" smtClean="0">
                <a:latin typeface="Lato" panose="020B0604020202020204"/>
              </a:rPr>
              <a:t>Toute nationalité </a:t>
            </a:r>
          </a:p>
          <a:p>
            <a:pPr marL="428625" lvl="1" indent="-171450">
              <a:lnSpc>
                <a:spcPct val="114000"/>
              </a:lnSpc>
              <a:spcBef>
                <a:spcPts val="0"/>
              </a:spcBef>
            </a:pPr>
            <a:r>
              <a:rPr lang="fr-FR" sz="1300" dirty="0" smtClean="0">
                <a:solidFill>
                  <a:srgbClr val="0070C0"/>
                </a:solidFill>
                <a:latin typeface="Lato" panose="020B0604020202020204"/>
              </a:rPr>
              <a:t>GF: nationaux ou résidents de longue durée d’un EM ou HE AC</a:t>
            </a:r>
          </a:p>
          <a:p>
            <a:pPr marL="428625" lvl="1" indent="-171450">
              <a:lnSpc>
                <a:spcPct val="114000"/>
              </a:lnSpc>
              <a:spcBef>
                <a:spcPts val="0"/>
              </a:spcBef>
            </a:pPr>
            <a:r>
              <a:rPr lang="fr-FR" sz="1300" dirty="0" smtClean="0">
                <a:solidFill>
                  <a:srgbClr val="0070C0"/>
                </a:solidFill>
                <a:latin typeface="Lato" panose="020B0604020202020204"/>
              </a:rPr>
              <a:t>Euratom</a:t>
            </a:r>
            <a:r>
              <a:rPr lang="fr-FR" sz="1300" dirty="0">
                <a:solidFill>
                  <a:srgbClr val="0070C0"/>
                </a:solidFill>
                <a:latin typeface="Lato" panose="020B0604020202020204"/>
              </a:rPr>
              <a:t>: nationaux ou résidents de longue durée d’un EM ou HE </a:t>
            </a:r>
            <a:r>
              <a:rPr lang="fr-FR" sz="1300" dirty="0" smtClean="0">
                <a:solidFill>
                  <a:srgbClr val="0070C0"/>
                </a:solidFill>
                <a:latin typeface="Lato" panose="020B0604020202020204"/>
              </a:rPr>
              <a:t>AC</a:t>
            </a:r>
          </a:p>
          <a:p>
            <a:pPr marL="171450" indent="-171450">
              <a:lnSpc>
                <a:spcPct val="114000"/>
              </a:lnSpc>
              <a:spcBef>
                <a:spcPts val="675"/>
              </a:spcBef>
            </a:pPr>
            <a:r>
              <a:rPr lang="fr-FR" sz="1400" dirty="0">
                <a:latin typeface="Lato" panose="020B0604020202020204"/>
              </a:rPr>
              <a:t>T</a:t>
            </a:r>
            <a:r>
              <a:rPr lang="fr-FR" sz="1400" dirty="0" smtClean="0">
                <a:latin typeface="Lato" panose="020B0604020202020204"/>
              </a:rPr>
              <a:t>itulaire d’un </a:t>
            </a:r>
            <a:r>
              <a:rPr lang="fr-FR" sz="1400" b="1" dirty="0" smtClean="0">
                <a:latin typeface="Lato" panose="020B0604020202020204"/>
              </a:rPr>
              <a:t>diplôme de doctorat </a:t>
            </a:r>
            <a:r>
              <a:rPr lang="fr-FR" sz="1400" dirty="0" smtClean="0">
                <a:latin typeface="Lato" panose="020B0604020202020204"/>
              </a:rPr>
              <a:t>à la clôture de l’AAP (ou ayant défendu leur thèse sans avoir encore formellement le diplôme)</a:t>
            </a:r>
          </a:p>
          <a:p>
            <a:pPr marL="171450" indent="-171450">
              <a:lnSpc>
                <a:spcPct val="114000"/>
              </a:lnSpc>
              <a:spcBef>
                <a:spcPts val="675"/>
              </a:spcBef>
            </a:pPr>
            <a:r>
              <a:rPr lang="fr-FR" sz="1400" b="1" dirty="0" smtClean="0">
                <a:latin typeface="Lato" panose="020B0604020202020204"/>
              </a:rPr>
              <a:t>Expérience de recherche de maximum 8 ans (équivalent temps plein) </a:t>
            </a:r>
            <a:r>
              <a:rPr lang="fr-FR" sz="1400" dirty="0" smtClean="0">
                <a:latin typeface="Lato" panose="020B0604020202020204"/>
              </a:rPr>
              <a:t>depuis l’obtention de leur doctorat à la clôture de l’AAP</a:t>
            </a:r>
          </a:p>
          <a:p>
            <a:pPr marL="171450" indent="-171450">
              <a:lnSpc>
                <a:spcPct val="114000"/>
              </a:lnSpc>
              <a:spcBef>
                <a:spcPts val="675"/>
              </a:spcBef>
            </a:pPr>
            <a:r>
              <a:rPr lang="fr-FR" sz="1400" b="1" dirty="0" smtClean="0">
                <a:latin typeface="Lato" panose="020B0604020202020204"/>
              </a:rPr>
              <a:t>Règle de mobilité: </a:t>
            </a:r>
            <a:r>
              <a:rPr lang="fr-FR" sz="1400" dirty="0" smtClean="0">
                <a:latin typeface="Lato" panose="020B0604020202020204"/>
              </a:rPr>
              <a:t>Ne pas avoir </a:t>
            </a:r>
            <a:r>
              <a:rPr lang="fr-FR" sz="1400" dirty="0">
                <a:latin typeface="Lato" panose="020B0604020202020204"/>
              </a:rPr>
              <a:t>résidé ou exercé leur activité principale </a:t>
            </a:r>
            <a:r>
              <a:rPr lang="fr-FR" sz="1400" u="sng" dirty="0">
                <a:latin typeface="Lato" panose="020B0604020202020204"/>
              </a:rPr>
              <a:t>dans le pays </a:t>
            </a:r>
            <a:r>
              <a:rPr lang="fr-FR" sz="1400" u="sng" dirty="0" smtClean="0">
                <a:latin typeface="Lato" panose="020B0604020202020204"/>
              </a:rPr>
              <a:t>du bénéficiaire </a:t>
            </a:r>
            <a:r>
              <a:rPr lang="fr-FR" sz="1400" dirty="0" smtClean="0">
                <a:latin typeface="Lato" panose="020B0604020202020204"/>
              </a:rPr>
              <a:t>ou de </a:t>
            </a:r>
            <a:r>
              <a:rPr lang="fr-FR" sz="1400" u="sng" dirty="0" smtClean="0">
                <a:latin typeface="Lato" panose="020B0604020202020204"/>
              </a:rPr>
              <a:t>l’organisation d’accueil</a:t>
            </a:r>
            <a:r>
              <a:rPr lang="fr-FR" sz="1400" dirty="0" smtClean="0">
                <a:latin typeface="Lato" panose="020B0604020202020204"/>
              </a:rPr>
              <a:t> pendant la phase sortante (Global PF) pendant </a:t>
            </a:r>
            <a:r>
              <a:rPr lang="fr-FR" sz="1400" dirty="0">
                <a:latin typeface="Lato" panose="020B0604020202020204"/>
              </a:rPr>
              <a:t>plus de 12 mois au cours des 36 mois précédant la </a:t>
            </a:r>
            <a:r>
              <a:rPr lang="fr-FR" sz="1400" u="sng" dirty="0">
                <a:latin typeface="Lato" panose="020B0604020202020204"/>
              </a:rPr>
              <a:t>date de </a:t>
            </a:r>
            <a:r>
              <a:rPr lang="fr-FR" sz="1400" u="sng" dirty="0" smtClean="0">
                <a:latin typeface="Lato" panose="020B0604020202020204"/>
              </a:rPr>
              <a:t>clôture de l’appel</a:t>
            </a:r>
            <a:endParaRPr lang="fr-FR" sz="1400" u="sng" dirty="0">
              <a:latin typeface="Lato" panose="020B0604020202020204"/>
            </a:endParaRPr>
          </a:p>
          <a:p>
            <a:pPr marL="171450" indent="-171450">
              <a:lnSpc>
                <a:spcPct val="114000"/>
              </a:lnSpc>
              <a:spcBef>
                <a:spcPts val="675"/>
              </a:spcBef>
            </a:pPr>
            <a:endParaRPr lang="fr-FR" sz="1400" dirty="0" smtClean="0">
              <a:latin typeface="Lato" panose="020B0604020202020204"/>
            </a:endParaRPr>
          </a:p>
        </p:txBody>
      </p:sp>
      <p:sp>
        <p:nvSpPr>
          <p:cNvPr id="135" name="Google Shape;135;g94eac6792d_0_19"/>
          <p:cNvSpPr txBox="1">
            <a:spLocks noGrp="1"/>
          </p:cNvSpPr>
          <p:nvPr>
            <p:ph type="sldNum" idx="12"/>
          </p:nvPr>
        </p:nvSpPr>
        <p:spPr>
          <a:xfrm>
            <a:off x="6156176" y="4297375"/>
            <a:ext cx="1543050" cy="205369"/>
          </a:xfrm>
          <a:prstGeom prst="rect">
            <a:avLst/>
          </a:prstGeom>
        </p:spPr>
        <p:txBody>
          <a:bodyPr spcFirstLastPara="1" vert="horz" wrap="square" lIns="51427" tIns="25706" rIns="51427" bIns="25706" rtlCol="0" anchor="ctr" anchorCtr="0">
            <a:noAutofit/>
          </a:bodyPr>
          <a:lstStyle/>
          <a:p>
            <a:pPr>
              <a:buClr>
                <a:srgbClr val="000000"/>
              </a:buClr>
            </a:pPr>
            <a:fld id="{00000000-1234-1234-1234-123412341234}" type="slidenum">
              <a:rPr lang="fr-FR" smtClean="0"/>
              <a:pPr>
                <a:buClr>
                  <a:srgbClr val="000000"/>
                </a:buClr>
              </a:pPr>
              <a:t>17</a:t>
            </a:fld>
            <a:endParaRPr dirty="0"/>
          </a:p>
        </p:txBody>
      </p:sp>
      <p:pic>
        <p:nvPicPr>
          <p:cNvPr id="7" name="Image 6"/>
          <p:cNvPicPr>
            <a:picLocks noChangeAspect="1"/>
          </p:cNvPicPr>
          <p:nvPr/>
        </p:nvPicPr>
        <p:blipFill>
          <a:blip r:embed="rId3"/>
          <a:stretch>
            <a:fillRect/>
          </a:stretch>
        </p:blipFill>
        <p:spPr>
          <a:xfrm>
            <a:off x="7380312" y="279855"/>
            <a:ext cx="1229619" cy="1175767"/>
          </a:xfrm>
          <a:prstGeom prst="rect">
            <a:avLst/>
          </a:prstGeom>
        </p:spPr>
      </p:pic>
      <p:sp>
        <p:nvSpPr>
          <p:cNvPr id="8" name="Étoile à 5 branches 7"/>
          <p:cNvSpPr/>
          <p:nvPr/>
        </p:nvSpPr>
        <p:spPr>
          <a:xfrm>
            <a:off x="539552" y="2915586"/>
            <a:ext cx="216024" cy="216024"/>
          </a:xfrm>
          <a:prstGeom prst="star5">
            <a:avLst/>
          </a:prstGeom>
          <a:solidFill>
            <a:schemeClr val="accent3"/>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Étoile à 5 branches 9"/>
          <p:cNvSpPr/>
          <p:nvPr/>
        </p:nvSpPr>
        <p:spPr>
          <a:xfrm>
            <a:off x="539552" y="2355726"/>
            <a:ext cx="216024" cy="216024"/>
          </a:xfrm>
          <a:prstGeom prst="star5">
            <a:avLst/>
          </a:prstGeom>
          <a:solidFill>
            <a:schemeClr val="accent3"/>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933742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g94eac6792d_0_19"/>
          <p:cNvSpPr txBox="1">
            <a:spLocks noGrp="1"/>
          </p:cNvSpPr>
          <p:nvPr>
            <p:ph type="title"/>
          </p:nvPr>
        </p:nvSpPr>
        <p:spPr>
          <a:xfrm>
            <a:off x="899592" y="985295"/>
            <a:ext cx="6454519" cy="218303"/>
          </a:xfrm>
          <a:prstGeom prst="rect">
            <a:avLst/>
          </a:prstGeom>
        </p:spPr>
        <p:txBody>
          <a:bodyPr spcFirstLastPara="1" vert="horz" wrap="square" lIns="51427" tIns="25706" rIns="51427" bIns="25706" rtlCol="0" anchor="ctr" anchorCtr="0">
            <a:noAutofit/>
          </a:bodyPr>
          <a:lstStyle/>
          <a:p>
            <a:pPr>
              <a:buSzPts val="4400"/>
            </a:pPr>
            <a:r>
              <a:rPr lang="fr-FR" sz="2800" dirty="0">
                <a:latin typeface="Lato" panose="020B0604020202020204"/>
              </a:rPr>
              <a:t/>
            </a:r>
            <a:br>
              <a:rPr lang="fr-FR" sz="2800" dirty="0">
                <a:latin typeface="Lato" panose="020B0604020202020204"/>
              </a:rPr>
            </a:br>
            <a:r>
              <a:rPr lang="fr-FR" sz="2800" dirty="0" smtClean="0">
                <a:latin typeface="Lato" panose="020B0604020202020204"/>
              </a:rPr>
              <a:t>Forfaits</a:t>
            </a:r>
            <a:endParaRPr sz="2800" dirty="0">
              <a:latin typeface="Lato" panose="020B0604020202020204"/>
            </a:endParaRPr>
          </a:p>
        </p:txBody>
      </p:sp>
      <p:sp>
        <p:nvSpPr>
          <p:cNvPr id="135" name="Google Shape;135;g94eac6792d_0_19"/>
          <p:cNvSpPr txBox="1">
            <a:spLocks noGrp="1"/>
          </p:cNvSpPr>
          <p:nvPr>
            <p:ph type="sldNum" idx="12"/>
          </p:nvPr>
        </p:nvSpPr>
        <p:spPr>
          <a:xfrm>
            <a:off x="5986463" y="4218385"/>
            <a:ext cx="1543050" cy="205369"/>
          </a:xfrm>
          <a:prstGeom prst="rect">
            <a:avLst/>
          </a:prstGeom>
        </p:spPr>
        <p:txBody>
          <a:bodyPr spcFirstLastPara="1" vert="horz" wrap="square" lIns="51427" tIns="25706" rIns="51427" bIns="25706" rtlCol="0" anchor="ctr" anchorCtr="0">
            <a:noAutofit/>
          </a:bodyPr>
          <a:lstStyle/>
          <a:p>
            <a:pPr>
              <a:buClr>
                <a:srgbClr val="000000"/>
              </a:buClr>
            </a:pPr>
            <a:fld id="{00000000-1234-1234-1234-123412341234}" type="slidenum">
              <a:rPr lang="fr-FR"/>
              <a:pPr>
                <a:buClr>
                  <a:srgbClr val="000000"/>
                </a:buClr>
              </a:pPr>
              <a:t>18</a:t>
            </a:fld>
            <a:endParaRPr dirty="0"/>
          </a:p>
        </p:txBody>
      </p:sp>
      <p:pic>
        <p:nvPicPr>
          <p:cNvPr id="6" name="Image 5"/>
          <p:cNvPicPr>
            <a:picLocks noChangeAspect="1"/>
          </p:cNvPicPr>
          <p:nvPr/>
        </p:nvPicPr>
        <p:blipFill>
          <a:blip r:embed="rId3"/>
          <a:stretch>
            <a:fillRect/>
          </a:stretch>
        </p:blipFill>
        <p:spPr>
          <a:xfrm>
            <a:off x="7380312" y="279855"/>
            <a:ext cx="1229619" cy="1175767"/>
          </a:xfrm>
          <a:prstGeom prst="rect">
            <a:avLst/>
          </a:prstGeom>
        </p:spPr>
      </p:pic>
      <p:pic>
        <p:nvPicPr>
          <p:cNvPr id="2" name="Image 1"/>
          <p:cNvPicPr>
            <a:picLocks noChangeAspect="1"/>
          </p:cNvPicPr>
          <p:nvPr/>
        </p:nvPicPr>
        <p:blipFill>
          <a:blip r:embed="rId4"/>
          <a:stretch>
            <a:fillRect/>
          </a:stretch>
        </p:blipFill>
        <p:spPr>
          <a:xfrm>
            <a:off x="971600" y="1601504"/>
            <a:ext cx="5470401" cy="2822250"/>
          </a:xfrm>
          <a:prstGeom prst="rect">
            <a:avLst/>
          </a:prstGeom>
        </p:spPr>
      </p:pic>
    </p:spTree>
    <p:extLst>
      <p:ext uri="{BB962C8B-B14F-4D97-AF65-F5344CB8AC3E}">
        <p14:creationId xmlns:p14="http://schemas.microsoft.com/office/powerpoint/2010/main" val="13347518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1" name="Google Shape;141;g94dba6a559_1_0"/>
          <p:cNvSpPr txBox="1">
            <a:spLocks noGrp="1"/>
          </p:cNvSpPr>
          <p:nvPr>
            <p:ph type="body" idx="1"/>
          </p:nvPr>
        </p:nvSpPr>
        <p:spPr>
          <a:xfrm>
            <a:off x="628650" y="1503760"/>
            <a:ext cx="7886700" cy="3263504"/>
          </a:xfrm>
          <a:prstGeom prst="rect">
            <a:avLst/>
          </a:prstGeom>
        </p:spPr>
        <p:txBody>
          <a:bodyPr spcFirstLastPara="1" vert="horz" wrap="square" lIns="51427" tIns="25706" rIns="51427" bIns="25706" rtlCol="0" anchor="t" anchorCtr="0">
            <a:noAutofit/>
          </a:bodyPr>
          <a:lstStyle/>
          <a:p>
            <a:pPr lvl="0">
              <a:spcBef>
                <a:spcPts val="800"/>
              </a:spcBef>
            </a:pPr>
            <a:r>
              <a:rPr lang="fr-FR" sz="1400" b="1" dirty="0" smtClean="0">
                <a:latin typeface="Lato" panose="020B0604020202020204"/>
              </a:rPr>
              <a:t>Pas plus </a:t>
            </a:r>
            <a:r>
              <a:rPr lang="fr-FR" sz="1400" b="1" dirty="0">
                <a:latin typeface="Lato" panose="020B0604020202020204"/>
              </a:rPr>
              <a:t>de 8 ans </a:t>
            </a:r>
            <a:r>
              <a:rPr lang="fr-FR" sz="1400" b="1" dirty="0" smtClean="0">
                <a:latin typeface="Lato" panose="020B0604020202020204"/>
              </a:rPr>
              <a:t>d’expérience de recherche </a:t>
            </a:r>
            <a:r>
              <a:rPr lang="fr-FR" sz="1400" dirty="0">
                <a:latin typeface="Lato" panose="020B0604020202020204"/>
              </a:rPr>
              <a:t>après la thèse </a:t>
            </a:r>
            <a:r>
              <a:rPr lang="fr-FR" sz="1400" dirty="0" smtClean="0">
                <a:latin typeface="Lato" panose="020B0604020202020204"/>
              </a:rPr>
              <a:t>(prise en compte des congés maternité/paternité, des ruptures de carrière ou de séjour dans un pays tiers)</a:t>
            </a:r>
            <a:endParaRPr lang="fr-FR" sz="1400" dirty="0">
              <a:latin typeface="Lato" panose="020B0604020202020204"/>
            </a:endParaRPr>
          </a:p>
          <a:p>
            <a:pPr lvl="0">
              <a:spcBef>
                <a:spcPts val="800"/>
              </a:spcBef>
            </a:pPr>
            <a:r>
              <a:rPr lang="fr-FR" sz="1400" dirty="0">
                <a:latin typeface="Lato" panose="020B0604020202020204"/>
              </a:rPr>
              <a:t>Plus de terme ER mais « </a:t>
            </a:r>
            <a:r>
              <a:rPr lang="fr-FR" sz="1400" b="1" dirty="0" smtClean="0">
                <a:latin typeface="Lato" panose="020B0604020202020204"/>
              </a:rPr>
              <a:t>Postdoctoral </a:t>
            </a:r>
            <a:r>
              <a:rPr lang="fr-FR" sz="1400" b="1" dirty="0">
                <a:latin typeface="Lato" panose="020B0604020202020204"/>
              </a:rPr>
              <a:t>Researcher</a:t>
            </a:r>
            <a:r>
              <a:rPr lang="fr-FR" sz="1400" dirty="0">
                <a:latin typeface="Lato" panose="020B0604020202020204"/>
              </a:rPr>
              <a:t> », et changement de </a:t>
            </a:r>
            <a:r>
              <a:rPr lang="fr-FR" sz="1400" dirty="0" smtClean="0">
                <a:latin typeface="Lato" panose="020B0604020202020204"/>
              </a:rPr>
              <a:t>définition: «</a:t>
            </a:r>
            <a:r>
              <a:rPr lang="fr-FR" sz="1400" dirty="0">
                <a:latin typeface="Lato" panose="020B0604020202020204"/>
              </a:rPr>
              <a:t> un chercheur qui, à la clôture de l’appel à projets, </a:t>
            </a:r>
            <a:r>
              <a:rPr lang="fr-FR" sz="1400" b="1" dirty="0">
                <a:latin typeface="Lato" panose="020B0604020202020204"/>
              </a:rPr>
              <a:t>a obtenu un diplôme de doctorat</a:t>
            </a:r>
            <a:r>
              <a:rPr lang="fr-FR" sz="1400" dirty="0">
                <a:latin typeface="Lato" panose="020B0604020202020204"/>
              </a:rPr>
              <a:t> » (la règle de 4 ans ne s’applique plus) </a:t>
            </a:r>
          </a:p>
          <a:p>
            <a:pPr lvl="0">
              <a:spcBef>
                <a:spcPts val="800"/>
              </a:spcBef>
            </a:pPr>
            <a:r>
              <a:rPr lang="fr-FR" sz="1400" b="1" dirty="0">
                <a:latin typeface="Lato" panose="020B0604020202020204"/>
              </a:rPr>
              <a:t>Suppression des panels CAR, RI et </a:t>
            </a:r>
            <a:r>
              <a:rPr lang="fr-FR" sz="1400" b="1" dirty="0" smtClean="0">
                <a:latin typeface="Lato" panose="020B0604020202020204"/>
              </a:rPr>
              <a:t>SE</a:t>
            </a:r>
            <a:r>
              <a:rPr lang="fr-FR" sz="1400" dirty="0" smtClean="0">
                <a:latin typeface="Lato" panose="020B0604020202020204"/>
              </a:rPr>
              <a:t> </a:t>
            </a:r>
            <a:r>
              <a:rPr lang="fr-FR" sz="1400" dirty="0">
                <a:latin typeface="Lato" panose="020B0604020202020204"/>
              </a:rPr>
              <a:t>et </a:t>
            </a:r>
            <a:r>
              <a:rPr lang="fr-FR" sz="1400" dirty="0" smtClean="0">
                <a:latin typeface="Lato" panose="020B0604020202020204"/>
              </a:rPr>
              <a:t>remplacement </a:t>
            </a:r>
            <a:r>
              <a:rPr lang="fr-FR" sz="1400" dirty="0">
                <a:latin typeface="Lato" panose="020B0604020202020204"/>
              </a:rPr>
              <a:t>par des mesures incitatives </a:t>
            </a:r>
            <a:endParaRPr lang="fr-FR" sz="1400" dirty="0" smtClean="0">
              <a:latin typeface="Lato" panose="020B0604020202020204"/>
            </a:endParaRPr>
          </a:p>
          <a:p>
            <a:pPr lvl="0">
              <a:spcBef>
                <a:spcPts val="800"/>
              </a:spcBef>
            </a:pPr>
            <a:r>
              <a:rPr lang="fr-FR" sz="1400" dirty="0" smtClean="0">
                <a:latin typeface="Lato" panose="020B0604020202020204"/>
              </a:rPr>
              <a:t>Possibilité </a:t>
            </a:r>
            <a:r>
              <a:rPr lang="fr-FR" sz="1400" dirty="0">
                <a:latin typeface="Lato" panose="020B0604020202020204"/>
              </a:rPr>
              <a:t>de faire des </a:t>
            </a:r>
            <a:r>
              <a:rPr lang="fr-FR" sz="1400" b="1" dirty="0">
                <a:latin typeface="Lato" panose="020B0604020202020204"/>
              </a:rPr>
              <a:t>secondments dans tous les pays du monde</a:t>
            </a:r>
            <a:r>
              <a:rPr lang="fr-FR" sz="1400" dirty="0">
                <a:latin typeface="Lato" panose="020B0604020202020204"/>
              </a:rPr>
              <a:t>, et non uniquement UE et Pays Associés  (sauf pendant la phase retour des GF) </a:t>
            </a:r>
          </a:p>
          <a:p>
            <a:pPr lvl="0">
              <a:spcBef>
                <a:spcPts val="800"/>
              </a:spcBef>
            </a:pPr>
            <a:r>
              <a:rPr lang="fr-FR" sz="1400" dirty="0">
                <a:latin typeface="Lato" panose="020B0604020202020204"/>
              </a:rPr>
              <a:t>Durée des secondments homogénéisée : </a:t>
            </a:r>
            <a:r>
              <a:rPr lang="fr-FR" sz="1400" b="1" dirty="0">
                <a:latin typeface="Lato" panose="020B0604020202020204"/>
              </a:rPr>
              <a:t>1/3 de la durée du projet</a:t>
            </a:r>
            <a:r>
              <a:rPr lang="fr-FR" sz="1400" dirty="0">
                <a:latin typeface="Lato" panose="020B0604020202020204"/>
              </a:rPr>
              <a:t> </a:t>
            </a:r>
            <a:endParaRPr lang="fr-FR" sz="1400" dirty="0" smtClean="0">
              <a:latin typeface="Lato" panose="020B0604020202020204"/>
            </a:endParaRPr>
          </a:p>
          <a:p>
            <a:pPr>
              <a:spcBef>
                <a:spcPts val="900"/>
              </a:spcBef>
            </a:pPr>
            <a:r>
              <a:rPr lang="fr-FR" sz="1400" dirty="0">
                <a:latin typeface="Lato" panose="020B0604020202020204"/>
              </a:rPr>
              <a:t>Long-</a:t>
            </a:r>
            <a:r>
              <a:rPr lang="fr-FR" sz="1400" dirty="0" err="1">
                <a:latin typeface="Lato" panose="020B0604020202020204"/>
              </a:rPr>
              <a:t>term</a:t>
            </a:r>
            <a:r>
              <a:rPr lang="fr-FR" sz="1400" dirty="0">
                <a:latin typeface="Lato" panose="020B0604020202020204"/>
              </a:rPr>
              <a:t> </a:t>
            </a:r>
            <a:r>
              <a:rPr lang="fr-FR" sz="1400" dirty="0" err="1" smtClean="0">
                <a:latin typeface="Lato" panose="020B0604020202020204"/>
              </a:rPr>
              <a:t>leave</a:t>
            </a:r>
            <a:r>
              <a:rPr lang="fr-FR" sz="1400" dirty="0" smtClean="0">
                <a:latin typeface="Lato" panose="020B0604020202020204"/>
              </a:rPr>
              <a:t> </a:t>
            </a:r>
            <a:r>
              <a:rPr lang="fr-FR" sz="1400" dirty="0" err="1">
                <a:latin typeface="Lato" panose="020B0604020202020204"/>
              </a:rPr>
              <a:t>allowance</a:t>
            </a:r>
            <a:r>
              <a:rPr lang="fr-FR" sz="1400" dirty="0">
                <a:latin typeface="Lato" panose="020B0604020202020204"/>
              </a:rPr>
              <a:t>, </a:t>
            </a:r>
            <a:r>
              <a:rPr lang="fr-FR" sz="1400" dirty="0" err="1">
                <a:latin typeface="Lato" panose="020B0604020202020204"/>
              </a:rPr>
              <a:t>Special</a:t>
            </a:r>
            <a:r>
              <a:rPr lang="fr-FR" sz="1400" dirty="0">
                <a:latin typeface="Lato" panose="020B0604020202020204"/>
              </a:rPr>
              <a:t> </a:t>
            </a:r>
            <a:r>
              <a:rPr lang="fr-FR" sz="1400" dirty="0" err="1">
                <a:latin typeface="Lato" panose="020B0604020202020204"/>
              </a:rPr>
              <a:t>needs</a:t>
            </a:r>
            <a:r>
              <a:rPr lang="fr-FR" sz="1400" dirty="0">
                <a:latin typeface="Lato" panose="020B0604020202020204"/>
              </a:rPr>
              <a:t> </a:t>
            </a:r>
            <a:r>
              <a:rPr lang="fr-FR" sz="1400" dirty="0" err="1">
                <a:latin typeface="Lato" panose="020B0604020202020204"/>
              </a:rPr>
              <a:t>allowance</a:t>
            </a:r>
            <a:r>
              <a:rPr lang="fr-FR" sz="1400" dirty="0">
                <a:latin typeface="Lato" panose="020B0604020202020204"/>
              </a:rPr>
              <a:t> &amp; </a:t>
            </a:r>
            <a:r>
              <a:rPr lang="fr-FR" sz="1400" dirty="0" err="1">
                <a:latin typeface="Lato" panose="020B0604020202020204"/>
              </a:rPr>
              <a:t>Family</a:t>
            </a:r>
            <a:r>
              <a:rPr lang="fr-FR" sz="1400" dirty="0">
                <a:latin typeface="Lato" panose="020B0604020202020204"/>
              </a:rPr>
              <a:t> </a:t>
            </a:r>
            <a:r>
              <a:rPr lang="fr-FR" sz="1400" dirty="0" err="1">
                <a:latin typeface="Lato" panose="020B0604020202020204"/>
              </a:rPr>
              <a:t>allowance</a:t>
            </a:r>
            <a:r>
              <a:rPr lang="fr-FR" sz="1400" dirty="0">
                <a:latin typeface="Lato" panose="020B0604020202020204"/>
              </a:rPr>
              <a:t> (également en cours de projet)</a:t>
            </a:r>
          </a:p>
          <a:p>
            <a:pPr>
              <a:spcBef>
                <a:spcPts val="900"/>
              </a:spcBef>
            </a:pPr>
            <a:r>
              <a:rPr lang="fr-FR" sz="1400" b="1" dirty="0">
                <a:latin typeface="Lato" panose="020B0604020202020204"/>
              </a:rPr>
              <a:t>Restrictions de </a:t>
            </a:r>
            <a:r>
              <a:rPr lang="fr-FR" sz="1400" b="1" dirty="0" err="1">
                <a:latin typeface="Lato" panose="020B0604020202020204"/>
              </a:rPr>
              <a:t>resoumission</a:t>
            </a:r>
            <a:r>
              <a:rPr lang="fr-FR" sz="1400" b="1" dirty="0">
                <a:latin typeface="Lato" panose="020B0604020202020204"/>
              </a:rPr>
              <a:t> </a:t>
            </a:r>
            <a:r>
              <a:rPr lang="fr-FR" sz="1400" dirty="0">
                <a:latin typeface="Lato" panose="020B0604020202020204"/>
              </a:rPr>
              <a:t>à partir de 2022 (&lt; </a:t>
            </a:r>
            <a:r>
              <a:rPr lang="fr-FR" sz="1400" dirty="0" smtClean="0">
                <a:latin typeface="Lato" panose="020B0604020202020204"/>
              </a:rPr>
              <a:t>70/100</a:t>
            </a:r>
            <a:r>
              <a:rPr lang="fr-FR" sz="1400" dirty="0">
                <a:latin typeface="Lato" panose="020B0604020202020204"/>
              </a:rPr>
              <a:t>)</a:t>
            </a:r>
          </a:p>
          <a:p>
            <a:pPr lvl="0">
              <a:spcBef>
                <a:spcPts val="800"/>
              </a:spcBef>
            </a:pPr>
            <a:endParaRPr lang="fr-FR" sz="1400" dirty="0" smtClean="0">
              <a:latin typeface="Lato" panose="020B0604020202020204"/>
            </a:endParaRPr>
          </a:p>
          <a:p>
            <a:pPr lvl="0">
              <a:spcBef>
                <a:spcPts val="800"/>
              </a:spcBef>
            </a:pPr>
            <a:endParaRPr lang="fr-FR" sz="1400" dirty="0">
              <a:latin typeface="Lato" panose="020B0604020202020204"/>
            </a:endParaRPr>
          </a:p>
          <a:p>
            <a:pPr marL="0" indent="0">
              <a:spcBef>
                <a:spcPts val="675"/>
              </a:spcBef>
              <a:buNone/>
            </a:pPr>
            <a:endParaRPr sz="1200" dirty="0">
              <a:latin typeface="Lato" panose="020B0604020202020204"/>
            </a:endParaRPr>
          </a:p>
        </p:txBody>
      </p:sp>
      <p:sp>
        <p:nvSpPr>
          <p:cNvPr id="142" name="Google Shape;142;g94dba6a559_1_0"/>
          <p:cNvSpPr txBox="1">
            <a:spLocks noGrp="1"/>
          </p:cNvSpPr>
          <p:nvPr>
            <p:ph type="sldNum" idx="12"/>
          </p:nvPr>
        </p:nvSpPr>
        <p:spPr>
          <a:prstGeom prst="rect">
            <a:avLst/>
          </a:prstGeom>
        </p:spPr>
        <p:txBody>
          <a:bodyPr spcFirstLastPara="1" vert="horz" wrap="square" lIns="51427" tIns="25706" rIns="51427" bIns="25706" rtlCol="0" anchor="ctr" anchorCtr="0">
            <a:noAutofit/>
          </a:bodyPr>
          <a:lstStyle/>
          <a:p>
            <a:pPr>
              <a:buClr>
                <a:srgbClr val="000000"/>
              </a:buClr>
            </a:pPr>
            <a:fld id="{00000000-1234-1234-1234-123412341234}" type="slidenum">
              <a:rPr lang="fr-FR"/>
              <a:pPr>
                <a:buClr>
                  <a:srgbClr val="000000"/>
                </a:buClr>
              </a:pPr>
              <a:t>19</a:t>
            </a:fld>
            <a:endParaRPr/>
          </a:p>
        </p:txBody>
      </p:sp>
      <p:pic>
        <p:nvPicPr>
          <p:cNvPr id="5" name="Image 4"/>
          <p:cNvPicPr>
            <a:picLocks noChangeAspect="1"/>
          </p:cNvPicPr>
          <p:nvPr/>
        </p:nvPicPr>
        <p:blipFill>
          <a:blip r:embed="rId3"/>
          <a:stretch>
            <a:fillRect/>
          </a:stretch>
        </p:blipFill>
        <p:spPr>
          <a:xfrm>
            <a:off x="7380312" y="279855"/>
            <a:ext cx="1229619" cy="1175767"/>
          </a:xfrm>
          <a:prstGeom prst="rect">
            <a:avLst/>
          </a:prstGeom>
        </p:spPr>
      </p:pic>
      <p:sp>
        <p:nvSpPr>
          <p:cNvPr id="7" name="Google Shape;133;g94eac6792d_0_19"/>
          <p:cNvSpPr txBox="1">
            <a:spLocks/>
          </p:cNvSpPr>
          <p:nvPr/>
        </p:nvSpPr>
        <p:spPr bwMode="gray">
          <a:xfrm>
            <a:off x="1308736" y="882870"/>
            <a:ext cx="6454519" cy="218303"/>
          </a:xfrm>
          <a:prstGeom prst="rect">
            <a:avLst/>
          </a:prstGeom>
          <a:noFill/>
          <a:ln>
            <a:noFill/>
          </a:ln>
        </p:spPr>
        <p:txBody>
          <a:bodyPr spcFirstLastPara="1" vert="horz" wrap="square" lIns="51427" tIns="25706" rIns="51427" bIns="25706" rtlCol="0" anchor="ctr" anchorCtr="0">
            <a:noAutofit/>
          </a:bodyPr>
          <a:lstStyle>
            <a:lvl1pPr lvl="0" algn="l" defTabSz="914400" rtl="0" eaLnBrk="1" latinLnBrk="0" hangingPunct="1">
              <a:lnSpc>
                <a:spcPct val="90000"/>
              </a:lnSpc>
              <a:spcBef>
                <a:spcPts val="0"/>
              </a:spcBef>
              <a:spcAft>
                <a:spcPts val="0"/>
              </a:spcAft>
              <a:buClr>
                <a:schemeClr val="dk1"/>
              </a:buClr>
              <a:buSzPts val="1800"/>
              <a:buNone/>
              <a:defRPr sz="2550" b="1" kern="1200">
                <a:solidFill>
                  <a:schemeClr val="tx2"/>
                </a:solidFill>
                <a:latin typeface="+mj-lt"/>
                <a:ea typeface="+mj-ea"/>
                <a:cs typeface="+mj-c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a:buSzPts val="4400"/>
            </a:pPr>
            <a:r>
              <a:rPr lang="fr-FR" sz="2800" smtClean="0">
                <a:latin typeface="Lato" panose="020B0604020202020204"/>
              </a:rPr>
              <a:t/>
            </a:r>
            <a:br>
              <a:rPr lang="fr-FR" sz="2800" smtClean="0">
                <a:latin typeface="Lato" panose="020B0604020202020204"/>
              </a:rPr>
            </a:br>
            <a:r>
              <a:rPr lang="fr-FR" sz="2400" smtClean="0">
                <a:latin typeface="Lato" panose="020B0604020202020204"/>
              </a:rPr>
              <a:t>Nouveautés Horizon Europe</a:t>
            </a:r>
            <a:endParaRPr lang="fr-FR" sz="2400" dirty="0">
              <a:latin typeface="Lato" panose="020B0604020202020204"/>
            </a:endParaRPr>
          </a:p>
        </p:txBody>
      </p:sp>
      <p:sp>
        <p:nvSpPr>
          <p:cNvPr id="8" name="Étoile à 5 branches 7"/>
          <p:cNvSpPr/>
          <p:nvPr/>
        </p:nvSpPr>
        <p:spPr>
          <a:xfrm>
            <a:off x="899592" y="1076074"/>
            <a:ext cx="216024" cy="216024"/>
          </a:xfrm>
          <a:prstGeom prst="star5">
            <a:avLst/>
          </a:prstGeom>
          <a:solidFill>
            <a:schemeClr val="accent3"/>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5985311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g94eac6792d_0_25"/>
          <p:cNvSpPr txBox="1">
            <a:spLocks noGrp="1"/>
          </p:cNvSpPr>
          <p:nvPr>
            <p:ph type="body" idx="1"/>
          </p:nvPr>
        </p:nvSpPr>
        <p:spPr>
          <a:xfrm>
            <a:off x="1115616" y="921291"/>
            <a:ext cx="7133893" cy="824175"/>
          </a:xfrm>
          <a:prstGeom prst="rect">
            <a:avLst/>
          </a:prstGeom>
        </p:spPr>
        <p:txBody>
          <a:bodyPr spcFirstLastPara="1" vert="horz" wrap="square" lIns="51427" tIns="25706" rIns="51427" bIns="25706" rtlCol="0" anchor="t" anchorCtr="0">
            <a:noAutofit/>
          </a:bodyPr>
          <a:lstStyle/>
          <a:p>
            <a:pPr marL="0" indent="0">
              <a:lnSpc>
                <a:spcPct val="115000"/>
              </a:lnSpc>
              <a:spcBef>
                <a:spcPts val="675"/>
              </a:spcBef>
              <a:spcAft>
                <a:spcPts val="675"/>
              </a:spcAft>
              <a:buNone/>
            </a:pPr>
            <a:r>
              <a:rPr lang="fr-FR" sz="1800" b="1" dirty="0">
                <a:solidFill>
                  <a:srgbClr val="1155CC"/>
                </a:solidFill>
                <a:latin typeface="Lato"/>
                <a:ea typeface="Lato"/>
                <a:cs typeface="Lato"/>
                <a:sym typeface="Lato"/>
              </a:rPr>
              <a:t>Pilier I « Excellence scientifique »</a:t>
            </a:r>
            <a:r>
              <a:rPr lang="fr-FR" sz="1800" b="1" dirty="0">
                <a:latin typeface="Lato"/>
                <a:ea typeface="Lato"/>
                <a:cs typeface="Lato"/>
                <a:sym typeface="Lato"/>
              </a:rPr>
              <a:t> d’Horizon </a:t>
            </a:r>
            <a:r>
              <a:rPr lang="fr-FR" sz="1800" b="1" dirty="0" smtClean="0">
                <a:latin typeface="Lato"/>
                <a:ea typeface="Lato"/>
                <a:cs typeface="Lato"/>
                <a:sym typeface="Lato"/>
              </a:rPr>
              <a:t>Europe (2021-2027)</a:t>
            </a:r>
            <a:endParaRPr sz="1800" b="1" dirty="0">
              <a:latin typeface="Lato"/>
              <a:ea typeface="Lato"/>
              <a:cs typeface="Lato"/>
              <a:sym typeface="Lato"/>
            </a:endParaRPr>
          </a:p>
        </p:txBody>
      </p:sp>
      <p:pic>
        <p:nvPicPr>
          <p:cNvPr id="91" name="Google Shape;91;g94eac6792d_0_25"/>
          <p:cNvPicPr preferRelativeResize="0"/>
          <p:nvPr/>
        </p:nvPicPr>
        <p:blipFill>
          <a:blip r:embed="rId3">
            <a:alphaModFix/>
          </a:blip>
          <a:stretch>
            <a:fillRect/>
          </a:stretch>
        </p:blipFill>
        <p:spPr>
          <a:xfrm>
            <a:off x="1475656" y="1414434"/>
            <a:ext cx="5834602" cy="2906635"/>
          </a:xfrm>
          <a:prstGeom prst="rect">
            <a:avLst/>
          </a:prstGeom>
          <a:noFill/>
          <a:ln>
            <a:noFill/>
          </a:ln>
        </p:spPr>
      </p:pic>
      <p:sp>
        <p:nvSpPr>
          <p:cNvPr id="92" name="Google Shape;92;g94eac6792d_0_25"/>
          <p:cNvSpPr txBox="1">
            <a:spLocks noGrp="1"/>
          </p:cNvSpPr>
          <p:nvPr>
            <p:ph type="sldNum" idx="12"/>
          </p:nvPr>
        </p:nvSpPr>
        <p:spPr>
          <a:xfrm>
            <a:off x="5986463" y="4218385"/>
            <a:ext cx="1543050" cy="205369"/>
          </a:xfrm>
          <a:prstGeom prst="rect">
            <a:avLst/>
          </a:prstGeom>
        </p:spPr>
        <p:txBody>
          <a:bodyPr spcFirstLastPara="1" vert="horz" wrap="square" lIns="51427" tIns="25706" rIns="51427" bIns="25706" rtlCol="0" anchor="ctr" anchorCtr="0">
            <a:noAutofit/>
          </a:bodyPr>
          <a:lstStyle/>
          <a:p>
            <a:pPr>
              <a:buClr>
                <a:srgbClr val="000000"/>
              </a:buClr>
            </a:pPr>
            <a:fld id="{00000000-1234-1234-1234-123412341234}" type="slidenum">
              <a:rPr lang="fr-FR"/>
              <a:pPr>
                <a:buClr>
                  <a:srgbClr val="000000"/>
                </a:buClr>
              </a:pPr>
              <a:t>2</a:t>
            </a:fld>
            <a:endParaRPr/>
          </a:p>
        </p:txBody>
      </p:sp>
    </p:spTree>
    <p:extLst>
      <p:ext uri="{BB962C8B-B14F-4D97-AF65-F5344CB8AC3E}">
        <p14:creationId xmlns:p14="http://schemas.microsoft.com/office/powerpoint/2010/main" val="39501418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g94eac6792d_0_38"/>
          <p:cNvSpPr txBox="1">
            <a:spLocks noGrp="1"/>
          </p:cNvSpPr>
          <p:nvPr>
            <p:ph type="title"/>
          </p:nvPr>
        </p:nvSpPr>
        <p:spPr>
          <a:xfrm>
            <a:off x="1470471" y="915566"/>
            <a:ext cx="5915025" cy="745706"/>
          </a:xfrm>
          <a:prstGeom prst="rect">
            <a:avLst/>
          </a:prstGeom>
        </p:spPr>
        <p:txBody>
          <a:bodyPr spcFirstLastPara="1" vert="horz" wrap="square" lIns="51427" tIns="25706" rIns="51427" bIns="25706" rtlCol="0" anchor="ctr" anchorCtr="0">
            <a:noAutofit/>
          </a:bodyPr>
          <a:lstStyle/>
          <a:p>
            <a:pPr>
              <a:buSzPts val="4400"/>
            </a:pPr>
            <a:r>
              <a:rPr lang="fr-FR" sz="2800" b="1" dirty="0" smtClean="0">
                <a:latin typeface="Lato"/>
                <a:ea typeface="Lato"/>
                <a:cs typeface="Lato"/>
                <a:sym typeface="Lato"/>
              </a:rPr>
              <a:t>MSCA Staff </a:t>
            </a:r>
            <a:r>
              <a:rPr lang="fr-FR" sz="2800" b="1" dirty="0">
                <a:latin typeface="Lato"/>
                <a:ea typeface="Lato"/>
                <a:cs typeface="Lato"/>
                <a:sym typeface="Lato"/>
              </a:rPr>
              <a:t>Exchanges </a:t>
            </a:r>
            <a:endParaRPr sz="2800" dirty="0">
              <a:latin typeface="Lato"/>
              <a:ea typeface="Lato"/>
              <a:cs typeface="Lato"/>
              <a:sym typeface="Lato"/>
            </a:endParaRPr>
          </a:p>
        </p:txBody>
      </p:sp>
      <p:sp>
        <p:nvSpPr>
          <p:cNvPr id="150" name="Google Shape;150;g94eac6792d_0_38"/>
          <p:cNvSpPr txBox="1">
            <a:spLocks noGrp="1"/>
          </p:cNvSpPr>
          <p:nvPr>
            <p:ph type="body" idx="1"/>
          </p:nvPr>
        </p:nvSpPr>
        <p:spPr>
          <a:xfrm>
            <a:off x="683568" y="1661272"/>
            <a:ext cx="7200800" cy="2447550"/>
          </a:xfrm>
          <a:prstGeom prst="rect">
            <a:avLst/>
          </a:prstGeom>
        </p:spPr>
        <p:txBody>
          <a:bodyPr spcFirstLastPara="1" vert="horz" wrap="square" lIns="51427" tIns="25706" rIns="51427" bIns="25706" rtlCol="0" anchor="t" anchorCtr="0">
            <a:noAutofit/>
          </a:bodyPr>
          <a:lstStyle/>
          <a:p>
            <a:pPr marL="0" indent="0" algn="just">
              <a:lnSpc>
                <a:spcPct val="115000"/>
              </a:lnSpc>
              <a:spcBef>
                <a:spcPts val="675"/>
              </a:spcBef>
              <a:buSzPts val="1100"/>
              <a:buNone/>
            </a:pPr>
            <a:r>
              <a:rPr lang="fr-FR" sz="1600" dirty="0">
                <a:latin typeface="Lato"/>
                <a:ea typeface="Lato"/>
                <a:cs typeface="Lato"/>
                <a:sym typeface="Lato"/>
              </a:rPr>
              <a:t>Anciennement </a:t>
            </a:r>
            <a:r>
              <a:rPr lang="fr-FR" sz="1600" b="1" dirty="0">
                <a:latin typeface="Lato"/>
                <a:ea typeface="Lato"/>
                <a:cs typeface="Lato"/>
                <a:sym typeface="Lato"/>
              </a:rPr>
              <a:t>RISE</a:t>
            </a:r>
            <a:r>
              <a:rPr lang="fr-FR" sz="1600" dirty="0">
                <a:latin typeface="Lato"/>
                <a:ea typeface="Lato"/>
                <a:cs typeface="Lato"/>
                <a:sym typeface="Lato"/>
              </a:rPr>
              <a:t> d’Horizon 2020, cette action d'échange (par détachement de personnel) est ouverte à </a:t>
            </a:r>
            <a:r>
              <a:rPr lang="fr-FR" sz="1600" b="1" dirty="0">
                <a:latin typeface="Lato"/>
                <a:ea typeface="Lato"/>
                <a:cs typeface="Lato"/>
                <a:sym typeface="Lato"/>
              </a:rPr>
              <a:t>tout type de personnel de recherche ou personnel administratif et technique</a:t>
            </a:r>
            <a:r>
              <a:rPr lang="fr-FR" sz="1600" dirty="0">
                <a:latin typeface="Lato"/>
                <a:ea typeface="Lato"/>
                <a:cs typeface="Lato"/>
                <a:sym typeface="Lato"/>
              </a:rPr>
              <a:t> impliqué dans la R&amp;I (secteur public et privé). </a:t>
            </a:r>
            <a:endParaRPr lang="fr-FR" sz="1600" dirty="0" smtClean="0">
              <a:latin typeface="Lato"/>
              <a:ea typeface="Lato"/>
              <a:cs typeface="Lato"/>
              <a:sym typeface="Lato"/>
            </a:endParaRPr>
          </a:p>
          <a:p>
            <a:pPr marL="0" indent="0" algn="just">
              <a:lnSpc>
                <a:spcPct val="115000"/>
              </a:lnSpc>
              <a:spcBef>
                <a:spcPts val="675"/>
              </a:spcBef>
              <a:buSzPts val="1100"/>
              <a:buNone/>
            </a:pPr>
            <a:endParaRPr sz="1000" dirty="0">
              <a:latin typeface="Lato"/>
              <a:ea typeface="Lato"/>
              <a:cs typeface="Lato"/>
              <a:sym typeface="Lato"/>
            </a:endParaRPr>
          </a:p>
          <a:p>
            <a:pPr marL="0" indent="0" algn="just">
              <a:lnSpc>
                <a:spcPct val="115000"/>
              </a:lnSpc>
              <a:spcBef>
                <a:spcPts val="675"/>
              </a:spcBef>
              <a:buSzPts val="1100"/>
              <a:buNone/>
            </a:pPr>
            <a:r>
              <a:rPr lang="fr-FR" sz="1600" dirty="0">
                <a:latin typeface="Lato"/>
                <a:ea typeface="Lato"/>
                <a:cs typeface="Lato"/>
                <a:sym typeface="Lato"/>
              </a:rPr>
              <a:t>Elle favorise la </a:t>
            </a:r>
            <a:r>
              <a:rPr lang="fr-FR" sz="1600" b="1" dirty="0">
                <a:latin typeface="Lato"/>
                <a:ea typeface="Lato"/>
                <a:cs typeface="Lato"/>
                <a:sym typeface="Lato"/>
              </a:rPr>
              <a:t>collaboration internationale, intersectorielle et interdisciplinaire</a:t>
            </a:r>
            <a:r>
              <a:rPr lang="fr-FR" sz="1600" dirty="0">
                <a:latin typeface="Lato"/>
                <a:ea typeface="Lato"/>
                <a:cs typeface="Lato"/>
                <a:sym typeface="Lato"/>
              </a:rPr>
              <a:t> à travers les échanges de personnel d’une durée </a:t>
            </a:r>
            <a:r>
              <a:rPr lang="fr-FR" sz="1600" b="1" dirty="0">
                <a:latin typeface="Lato"/>
                <a:ea typeface="Lato"/>
                <a:cs typeface="Lato"/>
                <a:sym typeface="Lato"/>
              </a:rPr>
              <a:t>de 1 à 12 mois</a:t>
            </a:r>
            <a:r>
              <a:rPr lang="fr-FR" sz="1600" dirty="0">
                <a:latin typeface="Lato"/>
                <a:ea typeface="Lato"/>
                <a:cs typeface="Lato"/>
                <a:sym typeface="Lato"/>
              </a:rPr>
              <a:t> dans le cadre d’un projet de recherche conjoint.</a:t>
            </a:r>
            <a:endParaRPr sz="1600" dirty="0">
              <a:latin typeface="Lato"/>
              <a:ea typeface="Lato"/>
              <a:cs typeface="Lato"/>
              <a:sym typeface="Lato"/>
            </a:endParaRPr>
          </a:p>
          <a:p>
            <a:pPr marL="0" indent="0" algn="just">
              <a:lnSpc>
                <a:spcPct val="115000"/>
              </a:lnSpc>
              <a:spcBef>
                <a:spcPts val="675"/>
              </a:spcBef>
              <a:buSzPts val="1100"/>
              <a:buNone/>
            </a:pPr>
            <a:endParaRPr sz="1800" dirty="0">
              <a:latin typeface="Lato"/>
              <a:ea typeface="Lato"/>
              <a:cs typeface="Lato"/>
              <a:sym typeface="Lato"/>
            </a:endParaRPr>
          </a:p>
          <a:p>
            <a:pPr marL="0" indent="0">
              <a:spcBef>
                <a:spcPts val="675"/>
              </a:spcBef>
              <a:buNone/>
            </a:pPr>
            <a:endParaRPr dirty="0"/>
          </a:p>
        </p:txBody>
      </p:sp>
      <p:sp>
        <p:nvSpPr>
          <p:cNvPr id="151" name="Google Shape;151;g94eac6792d_0_38"/>
          <p:cNvSpPr txBox="1">
            <a:spLocks noGrp="1"/>
          </p:cNvSpPr>
          <p:nvPr>
            <p:ph type="sldNum" idx="12"/>
          </p:nvPr>
        </p:nvSpPr>
        <p:spPr>
          <a:xfrm>
            <a:off x="5986463" y="4218385"/>
            <a:ext cx="1543050" cy="205369"/>
          </a:xfrm>
          <a:prstGeom prst="rect">
            <a:avLst/>
          </a:prstGeom>
        </p:spPr>
        <p:txBody>
          <a:bodyPr spcFirstLastPara="1" vert="horz" wrap="square" lIns="51427" tIns="25706" rIns="51427" bIns="25706" rtlCol="0" anchor="ctr" anchorCtr="0">
            <a:noAutofit/>
          </a:bodyPr>
          <a:lstStyle/>
          <a:p>
            <a:pPr>
              <a:buClr>
                <a:srgbClr val="000000"/>
              </a:buClr>
            </a:pPr>
            <a:fld id="{00000000-1234-1234-1234-123412341234}" type="slidenum">
              <a:rPr lang="fr-FR"/>
              <a:pPr>
                <a:buClr>
                  <a:srgbClr val="000000"/>
                </a:buClr>
              </a:pPr>
              <a:t>20</a:t>
            </a:fld>
            <a:endParaRPr/>
          </a:p>
        </p:txBody>
      </p:sp>
      <p:pic>
        <p:nvPicPr>
          <p:cNvPr id="5" name="Image 4"/>
          <p:cNvPicPr>
            <a:picLocks noChangeAspect="1"/>
          </p:cNvPicPr>
          <p:nvPr/>
        </p:nvPicPr>
        <p:blipFill>
          <a:blip r:embed="rId3"/>
          <a:stretch>
            <a:fillRect/>
          </a:stretch>
        </p:blipFill>
        <p:spPr>
          <a:xfrm>
            <a:off x="7337822" y="258055"/>
            <a:ext cx="1259477" cy="1161567"/>
          </a:xfrm>
          <a:prstGeom prst="rect">
            <a:avLst/>
          </a:prstGeom>
        </p:spPr>
      </p:pic>
      <p:pic>
        <p:nvPicPr>
          <p:cNvPr id="2" name="Image 1"/>
          <p:cNvPicPr>
            <a:picLocks noChangeAspect="1"/>
          </p:cNvPicPr>
          <p:nvPr/>
        </p:nvPicPr>
        <p:blipFill>
          <a:blip r:embed="rId4"/>
          <a:stretch>
            <a:fillRect/>
          </a:stretch>
        </p:blipFill>
        <p:spPr>
          <a:xfrm>
            <a:off x="519806" y="1065366"/>
            <a:ext cx="557213" cy="438150"/>
          </a:xfrm>
          <a:prstGeom prst="rect">
            <a:avLst/>
          </a:prstGeom>
        </p:spPr>
      </p:pic>
    </p:spTree>
    <p:extLst>
      <p:ext uri="{BB962C8B-B14F-4D97-AF65-F5344CB8AC3E}">
        <p14:creationId xmlns:p14="http://schemas.microsoft.com/office/powerpoint/2010/main" val="3910533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g94eac6792d_0_38"/>
          <p:cNvSpPr txBox="1">
            <a:spLocks noGrp="1"/>
          </p:cNvSpPr>
          <p:nvPr>
            <p:ph type="title"/>
          </p:nvPr>
        </p:nvSpPr>
        <p:spPr>
          <a:xfrm>
            <a:off x="1470471" y="915566"/>
            <a:ext cx="5915025" cy="745706"/>
          </a:xfrm>
          <a:prstGeom prst="rect">
            <a:avLst/>
          </a:prstGeom>
        </p:spPr>
        <p:txBody>
          <a:bodyPr spcFirstLastPara="1" vert="horz" wrap="square" lIns="51427" tIns="25706" rIns="51427" bIns="25706" rtlCol="0" anchor="ctr" anchorCtr="0">
            <a:noAutofit/>
          </a:bodyPr>
          <a:lstStyle/>
          <a:p>
            <a:pPr>
              <a:buSzPts val="4400"/>
            </a:pPr>
            <a:r>
              <a:rPr lang="fr-FR" sz="2800" b="1" dirty="0" smtClean="0">
                <a:latin typeface="Lato"/>
                <a:ea typeface="Lato"/>
                <a:cs typeface="Lato"/>
                <a:sym typeface="Lato"/>
              </a:rPr>
              <a:t>MSCA Staff </a:t>
            </a:r>
            <a:r>
              <a:rPr lang="fr-FR" sz="2800" b="1" dirty="0">
                <a:latin typeface="Lato"/>
                <a:ea typeface="Lato"/>
                <a:cs typeface="Lato"/>
                <a:sym typeface="Lato"/>
              </a:rPr>
              <a:t>Exchanges </a:t>
            </a:r>
            <a:endParaRPr sz="2800" dirty="0">
              <a:latin typeface="Lato"/>
              <a:ea typeface="Lato"/>
              <a:cs typeface="Lato"/>
              <a:sym typeface="Lato"/>
            </a:endParaRPr>
          </a:p>
        </p:txBody>
      </p:sp>
      <p:sp>
        <p:nvSpPr>
          <p:cNvPr id="150" name="Google Shape;150;g94eac6792d_0_38"/>
          <p:cNvSpPr txBox="1">
            <a:spLocks noGrp="1"/>
          </p:cNvSpPr>
          <p:nvPr>
            <p:ph type="body" idx="1"/>
          </p:nvPr>
        </p:nvSpPr>
        <p:spPr>
          <a:xfrm>
            <a:off x="683568" y="1661272"/>
            <a:ext cx="7200800" cy="2447550"/>
          </a:xfrm>
          <a:prstGeom prst="rect">
            <a:avLst/>
          </a:prstGeom>
        </p:spPr>
        <p:txBody>
          <a:bodyPr spcFirstLastPara="1" vert="horz" wrap="square" lIns="51427" tIns="25706" rIns="51427" bIns="25706" rtlCol="0" anchor="t" anchorCtr="0">
            <a:noAutofit/>
          </a:bodyPr>
          <a:lstStyle/>
          <a:p>
            <a:pPr marL="171450" indent="-171450" algn="just">
              <a:lnSpc>
                <a:spcPct val="115000"/>
              </a:lnSpc>
              <a:spcBef>
                <a:spcPts val="675"/>
              </a:spcBef>
              <a:buSzPts val="1100"/>
            </a:pPr>
            <a:r>
              <a:rPr lang="fr-FR" sz="1400" u="sng" dirty="0" smtClean="0">
                <a:latin typeface="Lato"/>
                <a:ea typeface="Lato"/>
                <a:cs typeface="Lato"/>
                <a:sym typeface="Lato"/>
              </a:rPr>
              <a:t>Organisations participantes</a:t>
            </a:r>
            <a:r>
              <a:rPr lang="fr-FR" sz="1400" dirty="0" smtClean="0">
                <a:latin typeface="Lato"/>
                <a:ea typeface="Lato"/>
                <a:cs typeface="Lato"/>
                <a:sym typeface="Lato"/>
              </a:rPr>
              <a:t>: consortium incluant au moins 3 entités légales indépendantes, établies dans 3 pays différents (EM de l’UE ou pays associé à HE)</a:t>
            </a:r>
          </a:p>
          <a:p>
            <a:pPr marL="171450" indent="-171450" algn="just">
              <a:lnSpc>
                <a:spcPct val="115000"/>
              </a:lnSpc>
              <a:spcBef>
                <a:spcPts val="675"/>
              </a:spcBef>
              <a:buSzPts val="1100"/>
            </a:pPr>
            <a:r>
              <a:rPr lang="fr-FR" sz="1400" u="sng" dirty="0" smtClean="0">
                <a:latin typeface="Lato"/>
                <a:ea typeface="Lato"/>
                <a:cs typeface="Lato"/>
                <a:sym typeface="Lato"/>
              </a:rPr>
              <a:t>Bénéficiaires</a:t>
            </a:r>
            <a:r>
              <a:rPr lang="fr-FR" sz="1400" dirty="0" smtClean="0">
                <a:latin typeface="Lato"/>
                <a:ea typeface="Lato"/>
                <a:cs typeface="Lato"/>
                <a:sym typeface="Lato"/>
              </a:rPr>
              <a:t>: Seules les entités légales établies dans un EM de l’UE ou un pays associé à HE peuvent être bénéficiaires</a:t>
            </a:r>
          </a:p>
          <a:p>
            <a:pPr marL="171450" indent="-171450" algn="just">
              <a:lnSpc>
                <a:spcPct val="115000"/>
              </a:lnSpc>
              <a:spcBef>
                <a:spcPts val="675"/>
              </a:spcBef>
              <a:buSzPts val="1100"/>
            </a:pPr>
            <a:r>
              <a:rPr lang="fr-FR" sz="1400" u="sng" dirty="0" smtClean="0">
                <a:latin typeface="Lato"/>
                <a:ea typeface="Lato"/>
                <a:cs typeface="Lato"/>
                <a:sym typeface="Lato"/>
              </a:rPr>
              <a:t>Secteur</a:t>
            </a:r>
            <a:r>
              <a:rPr lang="fr-FR" sz="1400" dirty="0" smtClean="0">
                <a:latin typeface="Lato"/>
                <a:ea typeface="Lato"/>
                <a:cs typeface="Lato"/>
                <a:sym typeface="Lato"/>
              </a:rPr>
              <a:t>: si toutes les organisations participantes relèvent du même secteur (académique ou non académique), il faut inclure au moins une organisation d’un pays tiers non associé à HE. Au-delà, la participation d’organisations de tout pays est possible (</a:t>
            </a:r>
            <a:r>
              <a:rPr lang="fr-FR" sz="1400" b="1" dirty="0" err="1" smtClean="0">
                <a:latin typeface="Lato"/>
                <a:ea typeface="Lato"/>
                <a:cs typeface="Lato"/>
                <a:sym typeface="Lato"/>
              </a:rPr>
              <a:t>associated</a:t>
            </a:r>
            <a:r>
              <a:rPr lang="fr-FR" sz="1400" b="1" dirty="0" smtClean="0">
                <a:latin typeface="Lato"/>
                <a:ea typeface="Lato"/>
                <a:cs typeface="Lato"/>
                <a:sym typeface="Lato"/>
              </a:rPr>
              <a:t> </a:t>
            </a:r>
            <a:r>
              <a:rPr lang="fr-FR" sz="1400" b="1" dirty="0" err="1" smtClean="0">
                <a:latin typeface="Lato"/>
                <a:ea typeface="Lato"/>
                <a:cs typeface="Lato"/>
                <a:sym typeface="Lato"/>
              </a:rPr>
              <a:t>partner</a:t>
            </a:r>
            <a:r>
              <a:rPr lang="fr-FR" sz="1400" dirty="0" smtClean="0">
                <a:latin typeface="Lato"/>
                <a:ea typeface="Lato"/>
                <a:cs typeface="Lato"/>
                <a:sym typeface="Lato"/>
              </a:rPr>
              <a:t>).</a:t>
            </a:r>
          </a:p>
          <a:p>
            <a:pPr marL="171450" indent="-171450" algn="just">
              <a:lnSpc>
                <a:spcPct val="115000"/>
              </a:lnSpc>
              <a:spcBef>
                <a:spcPts val="675"/>
              </a:spcBef>
              <a:buSzPts val="1100"/>
            </a:pPr>
            <a:r>
              <a:rPr lang="fr-FR" sz="1400" u="sng" dirty="0">
                <a:latin typeface="Lato"/>
                <a:ea typeface="Lato"/>
                <a:cs typeface="Lato"/>
                <a:sym typeface="Lato"/>
              </a:rPr>
              <a:t>Durée de l’action</a:t>
            </a:r>
            <a:r>
              <a:rPr lang="fr-FR" sz="1400" dirty="0">
                <a:latin typeface="Lato"/>
                <a:ea typeface="Lato"/>
                <a:cs typeface="Lato"/>
                <a:sym typeface="Lato"/>
              </a:rPr>
              <a:t>: 4 ans </a:t>
            </a:r>
          </a:p>
          <a:p>
            <a:pPr marL="171450" indent="-171450" algn="just">
              <a:lnSpc>
                <a:spcPct val="115000"/>
              </a:lnSpc>
              <a:spcBef>
                <a:spcPts val="675"/>
              </a:spcBef>
              <a:buSzPts val="1100"/>
            </a:pPr>
            <a:r>
              <a:rPr lang="fr-FR" sz="1400" u="sng" dirty="0">
                <a:latin typeface="Lato"/>
                <a:ea typeface="Lato"/>
                <a:cs typeface="Lato"/>
                <a:sym typeface="Lato"/>
              </a:rPr>
              <a:t>Contribution de l’UE</a:t>
            </a:r>
            <a:r>
              <a:rPr lang="fr-FR" sz="1400" dirty="0">
                <a:latin typeface="Lato"/>
                <a:ea typeface="Lato"/>
                <a:cs typeface="Lato"/>
                <a:sym typeface="Lato"/>
              </a:rPr>
              <a:t>: maximum 360 mois par </a:t>
            </a:r>
            <a:r>
              <a:rPr lang="fr-FR" sz="1400" dirty="0" smtClean="0">
                <a:latin typeface="Lato"/>
                <a:ea typeface="Lato"/>
                <a:cs typeface="Lato"/>
                <a:sym typeface="Lato"/>
              </a:rPr>
              <a:t>projet</a:t>
            </a:r>
            <a:endParaRPr lang="fr-FR" sz="1400" dirty="0">
              <a:latin typeface="Lato"/>
              <a:ea typeface="Lato"/>
              <a:cs typeface="Lato"/>
              <a:sym typeface="Lato"/>
            </a:endParaRPr>
          </a:p>
          <a:p>
            <a:pPr marL="171450" indent="-171450" algn="just">
              <a:lnSpc>
                <a:spcPct val="115000"/>
              </a:lnSpc>
              <a:spcBef>
                <a:spcPts val="675"/>
              </a:spcBef>
              <a:buSzPts val="1100"/>
            </a:pPr>
            <a:endParaRPr lang="fr-FR" sz="1400" dirty="0" smtClean="0">
              <a:latin typeface="Lato"/>
              <a:ea typeface="Lato"/>
              <a:cs typeface="Lato"/>
              <a:sym typeface="Lato"/>
            </a:endParaRPr>
          </a:p>
          <a:p>
            <a:pPr marL="0" indent="0" algn="just">
              <a:lnSpc>
                <a:spcPct val="115000"/>
              </a:lnSpc>
              <a:spcBef>
                <a:spcPts val="675"/>
              </a:spcBef>
              <a:buSzPts val="1100"/>
              <a:buNone/>
            </a:pPr>
            <a:endParaRPr sz="1800" dirty="0">
              <a:latin typeface="Lato"/>
              <a:ea typeface="Lato"/>
              <a:cs typeface="Lato"/>
              <a:sym typeface="Lato"/>
            </a:endParaRPr>
          </a:p>
          <a:p>
            <a:pPr marL="0" indent="0">
              <a:spcBef>
                <a:spcPts val="675"/>
              </a:spcBef>
              <a:buNone/>
            </a:pPr>
            <a:endParaRPr dirty="0"/>
          </a:p>
        </p:txBody>
      </p:sp>
      <p:sp>
        <p:nvSpPr>
          <p:cNvPr id="151" name="Google Shape;151;g94eac6792d_0_38"/>
          <p:cNvSpPr txBox="1">
            <a:spLocks noGrp="1"/>
          </p:cNvSpPr>
          <p:nvPr>
            <p:ph type="sldNum" idx="12"/>
          </p:nvPr>
        </p:nvSpPr>
        <p:spPr>
          <a:xfrm>
            <a:off x="5986463" y="4218385"/>
            <a:ext cx="1543050" cy="205369"/>
          </a:xfrm>
          <a:prstGeom prst="rect">
            <a:avLst/>
          </a:prstGeom>
        </p:spPr>
        <p:txBody>
          <a:bodyPr spcFirstLastPara="1" vert="horz" wrap="square" lIns="51427" tIns="25706" rIns="51427" bIns="25706" rtlCol="0" anchor="ctr" anchorCtr="0">
            <a:noAutofit/>
          </a:bodyPr>
          <a:lstStyle/>
          <a:p>
            <a:pPr>
              <a:buClr>
                <a:srgbClr val="000000"/>
              </a:buClr>
            </a:pPr>
            <a:fld id="{00000000-1234-1234-1234-123412341234}" type="slidenum">
              <a:rPr lang="fr-FR"/>
              <a:pPr>
                <a:buClr>
                  <a:srgbClr val="000000"/>
                </a:buClr>
              </a:pPr>
              <a:t>21</a:t>
            </a:fld>
            <a:endParaRPr/>
          </a:p>
        </p:txBody>
      </p:sp>
      <p:pic>
        <p:nvPicPr>
          <p:cNvPr id="5" name="Image 4"/>
          <p:cNvPicPr>
            <a:picLocks noChangeAspect="1"/>
          </p:cNvPicPr>
          <p:nvPr/>
        </p:nvPicPr>
        <p:blipFill>
          <a:blip r:embed="rId3"/>
          <a:stretch>
            <a:fillRect/>
          </a:stretch>
        </p:blipFill>
        <p:spPr>
          <a:xfrm>
            <a:off x="7337822" y="258055"/>
            <a:ext cx="1259477" cy="1161567"/>
          </a:xfrm>
          <a:prstGeom prst="rect">
            <a:avLst/>
          </a:prstGeom>
        </p:spPr>
      </p:pic>
      <p:sp>
        <p:nvSpPr>
          <p:cNvPr id="7" name="Étoile à 5 branches 6"/>
          <p:cNvSpPr/>
          <p:nvPr/>
        </p:nvSpPr>
        <p:spPr>
          <a:xfrm>
            <a:off x="395536" y="4321069"/>
            <a:ext cx="216024" cy="216024"/>
          </a:xfrm>
          <a:prstGeom prst="star5">
            <a:avLst/>
          </a:prstGeom>
          <a:solidFill>
            <a:schemeClr val="accent3"/>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1154469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g94eac6792d_0_38"/>
          <p:cNvSpPr txBox="1">
            <a:spLocks noGrp="1"/>
          </p:cNvSpPr>
          <p:nvPr>
            <p:ph type="title"/>
          </p:nvPr>
        </p:nvSpPr>
        <p:spPr>
          <a:xfrm>
            <a:off x="1470471" y="915566"/>
            <a:ext cx="5915025" cy="745706"/>
          </a:xfrm>
          <a:prstGeom prst="rect">
            <a:avLst/>
          </a:prstGeom>
        </p:spPr>
        <p:txBody>
          <a:bodyPr spcFirstLastPara="1" vert="horz" wrap="square" lIns="51427" tIns="25706" rIns="51427" bIns="25706" rtlCol="0" anchor="ctr" anchorCtr="0">
            <a:noAutofit/>
          </a:bodyPr>
          <a:lstStyle/>
          <a:p>
            <a:pPr>
              <a:buSzPts val="4400"/>
            </a:pPr>
            <a:r>
              <a:rPr lang="fr-FR" sz="2800" b="1" dirty="0" err="1" smtClean="0">
                <a:latin typeface="Lato"/>
                <a:ea typeface="Lato"/>
                <a:cs typeface="Lato"/>
                <a:sym typeface="Lato"/>
              </a:rPr>
              <a:t>Secondments</a:t>
            </a:r>
            <a:endParaRPr sz="2800" dirty="0">
              <a:latin typeface="Lato"/>
              <a:ea typeface="Lato"/>
              <a:cs typeface="Lato"/>
              <a:sym typeface="Lato"/>
            </a:endParaRPr>
          </a:p>
        </p:txBody>
      </p:sp>
      <p:sp>
        <p:nvSpPr>
          <p:cNvPr id="150" name="Google Shape;150;g94eac6792d_0_38"/>
          <p:cNvSpPr txBox="1">
            <a:spLocks noGrp="1"/>
          </p:cNvSpPr>
          <p:nvPr>
            <p:ph type="body" idx="1"/>
          </p:nvPr>
        </p:nvSpPr>
        <p:spPr>
          <a:xfrm>
            <a:off x="539552" y="1655585"/>
            <a:ext cx="7200800" cy="2447550"/>
          </a:xfrm>
          <a:prstGeom prst="rect">
            <a:avLst/>
          </a:prstGeom>
        </p:spPr>
        <p:txBody>
          <a:bodyPr spcFirstLastPara="1" vert="horz" wrap="square" lIns="51427" tIns="25706" rIns="51427" bIns="25706" rtlCol="0" anchor="t" anchorCtr="0">
            <a:noAutofit/>
          </a:bodyPr>
          <a:lstStyle/>
          <a:p>
            <a:pPr marL="171450" indent="-171450" algn="just">
              <a:lnSpc>
                <a:spcPct val="115000"/>
              </a:lnSpc>
              <a:spcBef>
                <a:spcPts val="675"/>
              </a:spcBef>
              <a:buSzPts val="1100"/>
            </a:pPr>
            <a:r>
              <a:rPr lang="fr-FR" sz="1400" u="sng" dirty="0" smtClean="0">
                <a:latin typeface="Lato"/>
                <a:ea typeface="Lato"/>
                <a:cs typeface="Lato"/>
                <a:sym typeface="Lato"/>
              </a:rPr>
              <a:t>Durée des </a:t>
            </a:r>
            <a:r>
              <a:rPr lang="fr-FR" sz="1400" u="sng" dirty="0" err="1" smtClean="0">
                <a:latin typeface="Lato"/>
                <a:ea typeface="Lato"/>
                <a:cs typeface="Lato"/>
                <a:sym typeface="Lato"/>
              </a:rPr>
              <a:t>secondments</a:t>
            </a:r>
            <a:r>
              <a:rPr lang="fr-FR" sz="1400" dirty="0" smtClean="0">
                <a:latin typeface="Lato"/>
                <a:ea typeface="Lato"/>
                <a:cs typeface="Lato"/>
                <a:sym typeface="Lato"/>
              </a:rPr>
              <a:t>: </a:t>
            </a:r>
            <a:r>
              <a:rPr lang="fr-FR" sz="1400" b="1" dirty="0" smtClean="0">
                <a:latin typeface="Lato"/>
                <a:ea typeface="Lato"/>
                <a:cs typeface="Lato"/>
                <a:sym typeface="Lato"/>
              </a:rPr>
              <a:t>1 à 12 mois </a:t>
            </a:r>
            <a:r>
              <a:rPr lang="fr-FR" sz="1400" dirty="0" smtClean="0">
                <a:latin typeface="Lato"/>
                <a:ea typeface="Lato"/>
                <a:cs typeface="Lato"/>
                <a:sym typeface="Lato"/>
              </a:rPr>
              <a:t>pour le même personnel </a:t>
            </a:r>
          </a:p>
          <a:p>
            <a:pPr marL="171450" indent="-171450" algn="just">
              <a:lnSpc>
                <a:spcPct val="115000"/>
              </a:lnSpc>
              <a:spcBef>
                <a:spcPts val="675"/>
              </a:spcBef>
              <a:buSzPts val="1100"/>
            </a:pPr>
            <a:r>
              <a:rPr lang="fr-FR" sz="1400" dirty="0" smtClean="0">
                <a:latin typeface="Lato"/>
                <a:ea typeface="Lato"/>
                <a:cs typeface="Lato"/>
                <a:sym typeface="Lato"/>
              </a:rPr>
              <a:t>Le </a:t>
            </a:r>
            <a:r>
              <a:rPr lang="fr-FR" sz="1400" dirty="0" err="1" smtClean="0">
                <a:latin typeface="Lato"/>
                <a:ea typeface="Lato"/>
                <a:cs typeface="Lato"/>
                <a:sym typeface="Lato"/>
              </a:rPr>
              <a:t>secondment</a:t>
            </a:r>
            <a:r>
              <a:rPr lang="fr-FR" sz="1400" dirty="0" smtClean="0">
                <a:latin typeface="Lato"/>
                <a:ea typeface="Lato"/>
                <a:cs typeface="Lato"/>
                <a:sym typeface="Lato"/>
              </a:rPr>
              <a:t> d’un même personnel peut être découpé en plusieurs séjours chez un ou plusieurs bénéficiaires ou partenaire associé</a:t>
            </a:r>
          </a:p>
          <a:p>
            <a:pPr marL="171450" indent="-171450" algn="just">
              <a:lnSpc>
                <a:spcPct val="115000"/>
              </a:lnSpc>
              <a:spcBef>
                <a:spcPts val="675"/>
              </a:spcBef>
              <a:buSzPts val="1100"/>
            </a:pPr>
            <a:r>
              <a:rPr lang="fr-FR" sz="1400" dirty="0">
                <a:latin typeface="Lato"/>
                <a:ea typeface="Lato"/>
                <a:cs typeface="Lato"/>
                <a:sym typeface="Lato"/>
              </a:rPr>
              <a:t>Les </a:t>
            </a:r>
            <a:r>
              <a:rPr lang="fr-FR" sz="1400" dirty="0" err="1">
                <a:latin typeface="Lato"/>
                <a:ea typeface="Lato"/>
                <a:cs typeface="Lato"/>
                <a:sym typeface="Lato"/>
              </a:rPr>
              <a:t>secondments</a:t>
            </a:r>
            <a:r>
              <a:rPr lang="fr-FR" sz="1400" dirty="0">
                <a:latin typeface="Lato"/>
                <a:ea typeface="Lato"/>
                <a:cs typeface="Lato"/>
                <a:sym typeface="Lato"/>
              </a:rPr>
              <a:t> doivent être entre des pays différents</a:t>
            </a:r>
          </a:p>
          <a:p>
            <a:pPr marL="171450" indent="-171450" algn="just">
              <a:lnSpc>
                <a:spcPct val="115000"/>
              </a:lnSpc>
              <a:spcBef>
                <a:spcPts val="675"/>
              </a:spcBef>
              <a:buSzPts val="1100"/>
            </a:pPr>
            <a:r>
              <a:rPr lang="fr-FR" sz="1400" dirty="0" smtClean="0">
                <a:latin typeface="Lato"/>
                <a:ea typeface="Lato"/>
                <a:cs typeface="Lato"/>
                <a:sym typeface="Lato"/>
              </a:rPr>
              <a:t>Les </a:t>
            </a:r>
            <a:r>
              <a:rPr lang="fr-FR" sz="1400" dirty="0" err="1" smtClean="0">
                <a:latin typeface="Lato"/>
                <a:ea typeface="Lato"/>
                <a:cs typeface="Lato"/>
                <a:sym typeface="Lato"/>
              </a:rPr>
              <a:t>secondments</a:t>
            </a:r>
            <a:r>
              <a:rPr lang="fr-FR" sz="1400" dirty="0" smtClean="0">
                <a:latin typeface="Lato"/>
                <a:ea typeface="Lato"/>
                <a:cs typeface="Lato"/>
                <a:sym typeface="Lato"/>
              </a:rPr>
              <a:t> au-delà de la durée du projet ne peuvent être financés</a:t>
            </a:r>
          </a:p>
          <a:p>
            <a:pPr marL="171450" indent="-171450" algn="just">
              <a:lnSpc>
                <a:spcPct val="115000"/>
              </a:lnSpc>
              <a:spcBef>
                <a:spcPts val="675"/>
              </a:spcBef>
              <a:buSzPts val="1100"/>
            </a:pPr>
            <a:r>
              <a:rPr lang="fr-FR" sz="1400" dirty="0" smtClean="0">
                <a:latin typeface="Lato"/>
                <a:ea typeface="Lato"/>
                <a:cs typeface="Lato"/>
                <a:sym typeface="Lato"/>
              </a:rPr>
              <a:t>Les </a:t>
            </a:r>
            <a:r>
              <a:rPr lang="fr-FR" sz="1400" dirty="0" err="1" smtClean="0">
                <a:latin typeface="Lato"/>
                <a:ea typeface="Lato"/>
                <a:cs typeface="Lato"/>
                <a:sym typeface="Lato"/>
              </a:rPr>
              <a:t>secondments</a:t>
            </a:r>
            <a:r>
              <a:rPr lang="fr-FR" sz="1400" dirty="0" smtClean="0">
                <a:latin typeface="Lato"/>
                <a:ea typeface="Lato"/>
                <a:cs typeface="Lato"/>
                <a:sym typeface="Lato"/>
              </a:rPr>
              <a:t> entre EM de l’UE ou pays associés à HE doivent être </a:t>
            </a:r>
            <a:r>
              <a:rPr lang="fr-FR" sz="1400" b="1" dirty="0" smtClean="0">
                <a:latin typeface="Lato"/>
                <a:ea typeface="Lato"/>
                <a:cs typeface="Lato"/>
                <a:sym typeface="Lato"/>
              </a:rPr>
              <a:t>dans différents secteurs</a:t>
            </a:r>
            <a:r>
              <a:rPr lang="fr-FR" sz="1400" dirty="0" smtClean="0">
                <a:latin typeface="Lato"/>
                <a:ea typeface="Lato"/>
                <a:cs typeface="Lato"/>
                <a:sym typeface="Lato"/>
              </a:rPr>
              <a:t>, à </a:t>
            </a:r>
            <a:r>
              <a:rPr lang="fr-FR" sz="1400" b="1" dirty="0" smtClean="0">
                <a:latin typeface="Lato"/>
                <a:ea typeface="Lato"/>
                <a:cs typeface="Lato"/>
                <a:sym typeface="Lato"/>
              </a:rPr>
              <a:t>l’exception des </a:t>
            </a:r>
            <a:r>
              <a:rPr lang="fr-FR" sz="1400" b="1" dirty="0" err="1" smtClean="0">
                <a:latin typeface="Lato"/>
                <a:ea typeface="Lato"/>
                <a:cs typeface="Lato"/>
                <a:sym typeface="Lato"/>
              </a:rPr>
              <a:t>secondments</a:t>
            </a:r>
            <a:r>
              <a:rPr lang="fr-FR" sz="1400" b="1" dirty="0" smtClean="0">
                <a:latin typeface="Lato"/>
                <a:ea typeface="Lato"/>
                <a:cs typeface="Lato"/>
                <a:sym typeface="Lato"/>
              </a:rPr>
              <a:t> interdisciplinaires </a:t>
            </a:r>
          </a:p>
          <a:p>
            <a:pPr marL="0" indent="0" algn="just">
              <a:lnSpc>
                <a:spcPct val="115000"/>
              </a:lnSpc>
              <a:spcBef>
                <a:spcPts val="675"/>
              </a:spcBef>
              <a:buSzPts val="1100"/>
              <a:buNone/>
            </a:pPr>
            <a:endParaRPr sz="1800" dirty="0">
              <a:latin typeface="Lato"/>
              <a:ea typeface="Lato"/>
              <a:cs typeface="Lato"/>
              <a:sym typeface="Lato"/>
            </a:endParaRPr>
          </a:p>
          <a:p>
            <a:pPr marL="0" indent="0">
              <a:spcBef>
                <a:spcPts val="675"/>
              </a:spcBef>
              <a:buNone/>
            </a:pPr>
            <a:endParaRPr dirty="0"/>
          </a:p>
        </p:txBody>
      </p:sp>
      <p:sp>
        <p:nvSpPr>
          <p:cNvPr id="151" name="Google Shape;151;g94eac6792d_0_38"/>
          <p:cNvSpPr txBox="1">
            <a:spLocks noGrp="1"/>
          </p:cNvSpPr>
          <p:nvPr>
            <p:ph type="sldNum" idx="12"/>
          </p:nvPr>
        </p:nvSpPr>
        <p:spPr>
          <a:xfrm>
            <a:off x="5986463" y="4218385"/>
            <a:ext cx="1543050" cy="205369"/>
          </a:xfrm>
          <a:prstGeom prst="rect">
            <a:avLst/>
          </a:prstGeom>
        </p:spPr>
        <p:txBody>
          <a:bodyPr spcFirstLastPara="1" vert="horz" wrap="square" lIns="51427" tIns="25706" rIns="51427" bIns="25706" rtlCol="0" anchor="ctr" anchorCtr="0">
            <a:noAutofit/>
          </a:bodyPr>
          <a:lstStyle/>
          <a:p>
            <a:pPr>
              <a:buClr>
                <a:srgbClr val="000000"/>
              </a:buClr>
            </a:pPr>
            <a:fld id="{00000000-1234-1234-1234-123412341234}" type="slidenum">
              <a:rPr lang="fr-FR"/>
              <a:pPr>
                <a:buClr>
                  <a:srgbClr val="000000"/>
                </a:buClr>
              </a:pPr>
              <a:t>22</a:t>
            </a:fld>
            <a:endParaRPr dirty="0"/>
          </a:p>
        </p:txBody>
      </p:sp>
      <p:pic>
        <p:nvPicPr>
          <p:cNvPr id="5" name="Image 4"/>
          <p:cNvPicPr>
            <a:picLocks noChangeAspect="1"/>
          </p:cNvPicPr>
          <p:nvPr/>
        </p:nvPicPr>
        <p:blipFill>
          <a:blip r:embed="rId3"/>
          <a:stretch>
            <a:fillRect/>
          </a:stretch>
        </p:blipFill>
        <p:spPr>
          <a:xfrm>
            <a:off x="7337822" y="258055"/>
            <a:ext cx="1259477" cy="1161567"/>
          </a:xfrm>
          <a:prstGeom prst="rect">
            <a:avLst/>
          </a:prstGeom>
        </p:spPr>
      </p:pic>
      <p:sp>
        <p:nvSpPr>
          <p:cNvPr id="7" name="Étoile à 5 branches 6"/>
          <p:cNvSpPr/>
          <p:nvPr/>
        </p:nvSpPr>
        <p:spPr>
          <a:xfrm>
            <a:off x="251520" y="3003798"/>
            <a:ext cx="216024" cy="216024"/>
          </a:xfrm>
          <a:prstGeom prst="star5">
            <a:avLst/>
          </a:prstGeom>
          <a:solidFill>
            <a:schemeClr val="accent3"/>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7800634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g94eac6792d_0_38"/>
          <p:cNvSpPr txBox="1">
            <a:spLocks noGrp="1"/>
          </p:cNvSpPr>
          <p:nvPr>
            <p:ph type="title"/>
          </p:nvPr>
        </p:nvSpPr>
        <p:spPr>
          <a:xfrm>
            <a:off x="1470471" y="915566"/>
            <a:ext cx="5915025" cy="745706"/>
          </a:xfrm>
          <a:prstGeom prst="rect">
            <a:avLst/>
          </a:prstGeom>
        </p:spPr>
        <p:txBody>
          <a:bodyPr spcFirstLastPara="1" vert="horz" wrap="square" lIns="51427" tIns="25706" rIns="51427" bIns="25706" rtlCol="0" anchor="ctr" anchorCtr="0">
            <a:noAutofit/>
          </a:bodyPr>
          <a:lstStyle/>
          <a:p>
            <a:pPr>
              <a:buSzPts val="4400"/>
            </a:pPr>
            <a:r>
              <a:rPr lang="fr-FR" sz="2800" b="1" dirty="0" err="1" smtClean="0">
                <a:latin typeface="Lato"/>
                <a:ea typeface="Lato"/>
                <a:cs typeface="Lato"/>
                <a:sym typeface="Lato"/>
              </a:rPr>
              <a:t>Seconded</a:t>
            </a:r>
            <a:r>
              <a:rPr lang="fr-FR" sz="2800" b="1" dirty="0" smtClean="0">
                <a:latin typeface="Lato"/>
                <a:ea typeface="Lato"/>
                <a:cs typeface="Lato"/>
                <a:sym typeface="Lato"/>
              </a:rPr>
              <a:t> staff </a:t>
            </a:r>
            <a:r>
              <a:rPr lang="fr-FR" sz="2800" b="1" dirty="0" err="1" smtClean="0">
                <a:latin typeface="Lato"/>
                <a:ea typeface="Lato"/>
                <a:cs typeface="Lato"/>
                <a:sym typeface="Lato"/>
              </a:rPr>
              <a:t>members</a:t>
            </a:r>
            <a:endParaRPr sz="2800" dirty="0">
              <a:latin typeface="Lato"/>
              <a:ea typeface="Lato"/>
              <a:cs typeface="Lato"/>
              <a:sym typeface="Lato"/>
            </a:endParaRPr>
          </a:p>
        </p:txBody>
      </p:sp>
      <p:sp>
        <p:nvSpPr>
          <p:cNvPr id="150" name="Google Shape;150;g94eac6792d_0_38"/>
          <p:cNvSpPr txBox="1">
            <a:spLocks noGrp="1"/>
          </p:cNvSpPr>
          <p:nvPr>
            <p:ph type="body" idx="1"/>
          </p:nvPr>
        </p:nvSpPr>
        <p:spPr>
          <a:xfrm>
            <a:off x="539552" y="1655585"/>
            <a:ext cx="7200800" cy="2447550"/>
          </a:xfrm>
          <a:prstGeom prst="rect">
            <a:avLst/>
          </a:prstGeom>
        </p:spPr>
        <p:txBody>
          <a:bodyPr spcFirstLastPara="1" vert="horz" wrap="square" lIns="51427" tIns="25706" rIns="51427" bIns="25706" rtlCol="0" anchor="t" anchorCtr="0">
            <a:noAutofit/>
          </a:bodyPr>
          <a:lstStyle/>
          <a:p>
            <a:pPr marL="171450" indent="-171450" algn="just">
              <a:lnSpc>
                <a:spcPct val="115000"/>
              </a:lnSpc>
              <a:spcBef>
                <a:spcPts val="675"/>
              </a:spcBef>
              <a:buSzPts val="1100"/>
            </a:pPr>
            <a:r>
              <a:rPr lang="fr-FR" sz="1400" b="1" dirty="0" smtClean="0">
                <a:latin typeface="Lato"/>
                <a:ea typeface="Lato"/>
                <a:cs typeface="Lato"/>
                <a:sym typeface="Lato"/>
              </a:rPr>
              <a:t>Chercheurs </a:t>
            </a:r>
            <a:r>
              <a:rPr lang="fr-FR" sz="1400" dirty="0" smtClean="0">
                <a:latin typeface="Lato"/>
                <a:ea typeface="Lato"/>
                <a:cs typeface="Lato"/>
                <a:sym typeface="Lato"/>
              </a:rPr>
              <a:t>à tous les stades de carrière (doctorants, </a:t>
            </a:r>
            <a:r>
              <a:rPr lang="fr-FR" sz="1400" dirty="0" err="1" smtClean="0">
                <a:latin typeface="Lato"/>
                <a:ea typeface="Lato"/>
                <a:cs typeface="Lato"/>
                <a:sym typeface="Lato"/>
              </a:rPr>
              <a:t>postdoc</a:t>
            </a:r>
            <a:r>
              <a:rPr lang="fr-FR" sz="1400" dirty="0" smtClean="0">
                <a:latin typeface="Lato"/>
                <a:ea typeface="Lato"/>
                <a:cs typeface="Lato"/>
                <a:sym typeface="Lato"/>
              </a:rPr>
              <a:t> etc.)</a:t>
            </a:r>
          </a:p>
          <a:p>
            <a:pPr marL="171450" indent="-171450" algn="just">
              <a:lnSpc>
                <a:spcPct val="115000"/>
              </a:lnSpc>
              <a:spcBef>
                <a:spcPts val="675"/>
              </a:spcBef>
              <a:buSzPts val="1100"/>
            </a:pPr>
            <a:r>
              <a:rPr lang="fr-FR" sz="1400" b="1" dirty="0" smtClean="0">
                <a:latin typeface="Lato"/>
                <a:ea typeface="Lato"/>
                <a:cs typeface="Lato"/>
                <a:sym typeface="Lato"/>
              </a:rPr>
              <a:t>Personnel administratif, managérial, technique </a:t>
            </a:r>
            <a:r>
              <a:rPr lang="fr-FR" sz="1400" dirty="0" smtClean="0">
                <a:latin typeface="Lato"/>
                <a:ea typeface="Lato"/>
                <a:cs typeface="Lato"/>
                <a:sym typeface="Lato"/>
              </a:rPr>
              <a:t>soutenant les activités de R&amp;I dans le cadre de l’action</a:t>
            </a:r>
          </a:p>
          <a:p>
            <a:pPr marL="171450" indent="-171450" algn="just">
              <a:lnSpc>
                <a:spcPct val="115000"/>
              </a:lnSpc>
              <a:spcBef>
                <a:spcPts val="675"/>
              </a:spcBef>
              <a:buSzPts val="1100"/>
            </a:pPr>
            <a:r>
              <a:rPr lang="fr-FR" sz="1400" dirty="0" smtClean="0">
                <a:latin typeface="Lato"/>
                <a:ea typeface="Lato"/>
                <a:cs typeface="Lato"/>
                <a:sym typeface="Lato"/>
              </a:rPr>
              <a:t>Doivent être </a:t>
            </a:r>
            <a:r>
              <a:rPr lang="fr-FR" sz="1400" b="1" dirty="0" smtClean="0">
                <a:latin typeface="Lato"/>
                <a:ea typeface="Lato"/>
                <a:cs typeface="Lato"/>
                <a:sym typeface="Lato"/>
              </a:rPr>
              <a:t>engagés ou liés à des activités de R&amp;I depuis au moins 1 mois </a:t>
            </a:r>
            <a:r>
              <a:rPr lang="fr-FR" sz="1400" dirty="0" smtClean="0">
                <a:latin typeface="Lato"/>
                <a:ea typeface="Lato"/>
                <a:cs typeface="Lato"/>
                <a:sym typeface="Lato"/>
              </a:rPr>
              <a:t>(équivalent temps plein) au sein de l’organisme d’origine avant la première période de </a:t>
            </a:r>
            <a:r>
              <a:rPr lang="fr-FR" sz="1400" dirty="0" err="1" smtClean="0">
                <a:latin typeface="Lato"/>
                <a:ea typeface="Lato"/>
                <a:cs typeface="Lato"/>
                <a:sym typeface="Lato"/>
              </a:rPr>
              <a:t>secondment</a:t>
            </a:r>
            <a:endParaRPr lang="fr-FR" sz="1400" dirty="0" smtClean="0">
              <a:latin typeface="Lato"/>
              <a:ea typeface="Lato"/>
              <a:cs typeface="Lato"/>
              <a:sym typeface="Lato"/>
            </a:endParaRPr>
          </a:p>
          <a:p>
            <a:pPr marL="171450" indent="-171450" algn="just">
              <a:lnSpc>
                <a:spcPct val="115000"/>
              </a:lnSpc>
              <a:spcBef>
                <a:spcPts val="675"/>
              </a:spcBef>
              <a:buSzPts val="1100"/>
            </a:pPr>
            <a:r>
              <a:rPr lang="fr-FR" sz="1400" dirty="0" smtClean="0">
                <a:latin typeface="Lato"/>
                <a:ea typeface="Lato"/>
                <a:cs typeface="Lato"/>
                <a:sym typeface="Lato"/>
              </a:rPr>
              <a:t>Après la période de </a:t>
            </a:r>
            <a:r>
              <a:rPr lang="fr-FR" sz="1400" dirty="0" err="1" smtClean="0">
                <a:latin typeface="Lato"/>
                <a:ea typeface="Lato"/>
                <a:cs typeface="Lato"/>
                <a:sym typeface="Lato"/>
              </a:rPr>
              <a:t>secondment</a:t>
            </a:r>
            <a:r>
              <a:rPr lang="fr-FR" sz="1400" dirty="0" smtClean="0">
                <a:latin typeface="Lato"/>
                <a:ea typeface="Lato"/>
                <a:cs typeface="Lato"/>
                <a:sym typeface="Lato"/>
              </a:rPr>
              <a:t>, le personnel </a:t>
            </a:r>
            <a:r>
              <a:rPr lang="fr-FR" sz="1400" b="1" dirty="0" smtClean="0">
                <a:latin typeface="Lato"/>
                <a:ea typeface="Lato"/>
                <a:cs typeface="Lato"/>
                <a:sym typeface="Lato"/>
              </a:rPr>
              <a:t>doit retourner dans son organisme d’origine</a:t>
            </a:r>
            <a:r>
              <a:rPr lang="fr-FR" sz="1400" dirty="0" smtClean="0">
                <a:latin typeface="Lato"/>
                <a:ea typeface="Lato"/>
                <a:cs typeface="Lato"/>
                <a:sym typeface="Lato"/>
              </a:rPr>
              <a:t> afin de maximiser l’impact de l’action (échange de savoir et collaboration)</a:t>
            </a:r>
          </a:p>
          <a:p>
            <a:pPr marL="0" indent="0" algn="just">
              <a:lnSpc>
                <a:spcPct val="115000"/>
              </a:lnSpc>
              <a:spcBef>
                <a:spcPts val="675"/>
              </a:spcBef>
              <a:buSzPts val="1100"/>
              <a:buNone/>
            </a:pPr>
            <a:endParaRPr sz="1800" dirty="0">
              <a:latin typeface="Lato"/>
              <a:ea typeface="Lato"/>
              <a:cs typeface="Lato"/>
              <a:sym typeface="Lato"/>
            </a:endParaRPr>
          </a:p>
          <a:p>
            <a:pPr marL="0" indent="0">
              <a:spcBef>
                <a:spcPts val="675"/>
              </a:spcBef>
              <a:buNone/>
            </a:pPr>
            <a:endParaRPr dirty="0"/>
          </a:p>
        </p:txBody>
      </p:sp>
      <p:sp>
        <p:nvSpPr>
          <p:cNvPr id="151" name="Google Shape;151;g94eac6792d_0_38"/>
          <p:cNvSpPr txBox="1">
            <a:spLocks noGrp="1"/>
          </p:cNvSpPr>
          <p:nvPr>
            <p:ph type="sldNum" idx="12"/>
          </p:nvPr>
        </p:nvSpPr>
        <p:spPr>
          <a:xfrm>
            <a:off x="5986463" y="4218385"/>
            <a:ext cx="1543050" cy="205369"/>
          </a:xfrm>
          <a:prstGeom prst="rect">
            <a:avLst/>
          </a:prstGeom>
        </p:spPr>
        <p:txBody>
          <a:bodyPr spcFirstLastPara="1" vert="horz" wrap="square" lIns="51427" tIns="25706" rIns="51427" bIns="25706" rtlCol="0" anchor="ctr" anchorCtr="0">
            <a:noAutofit/>
          </a:bodyPr>
          <a:lstStyle/>
          <a:p>
            <a:pPr>
              <a:buClr>
                <a:srgbClr val="000000"/>
              </a:buClr>
            </a:pPr>
            <a:fld id="{00000000-1234-1234-1234-123412341234}" type="slidenum">
              <a:rPr lang="fr-FR"/>
              <a:pPr>
                <a:buClr>
                  <a:srgbClr val="000000"/>
                </a:buClr>
              </a:pPr>
              <a:t>23</a:t>
            </a:fld>
            <a:endParaRPr dirty="0"/>
          </a:p>
        </p:txBody>
      </p:sp>
      <p:pic>
        <p:nvPicPr>
          <p:cNvPr id="5" name="Image 4"/>
          <p:cNvPicPr>
            <a:picLocks noChangeAspect="1"/>
          </p:cNvPicPr>
          <p:nvPr/>
        </p:nvPicPr>
        <p:blipFill>
          <a:blip r:embed="rId3"/>
          <a:stretch>
            <a:fillRect/>
          </a:stretch>
        </p:blipFill>
        <p:spPr>
          <a:xfrm>
            <a:off x="7337822" y="258055"/>
            <a:ext cx="1259477" cy="1161567"/>
          </a:xfrm>
          <a:prstGeom prst="rect">
            <a:avLst/>
          </a:prstGeom>
        </p:spPr>
      </p:pic>
    </p:spTree>
    <p:extLst>
      <p:ext uri="{BB962C8B-B14F-4D97-AF65-F5344CB8AC3E}">
        <p14:creationId xmlns:p14="http://schemas.microsoft.com/office/powerpoint/2010/main" val="8482475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g94eac6792d_0_38"/>
          <p:cNvSpPr txBox="1">
            <a:spLocks noGrp="1"/>
          </p:cNvSpPr>
          <p:nvPr>
            <p:ph type="title"/>
          </p:nvPr>
        </p:nvSpPr>
        <p:spPr>
          <a:xfrm>
            <a:off x="1470471" y="915566"/>
            <a:ext cx="5915025" cy="745706"/>
          </a:xfrm>
          <a:prstGeom prst="rect">
            <a:avLst/>
          </a:prstGeom>
        </p:spPr>
        <p:txBody>
          <a:bodyPr spcFirstLastPara="1" vert="horz" wrap="square" lIns="51427" tIns="25706" rIns="51427" bIns="25706" rtlCol="0" anchor="ctr" anchorCtr="0">
            <a:noAutofit/>
          </a:bodyPr>
          <a:lstStyle/>
          <a:p>
            <a:pPr>
              <a:buSzPts val="4400"/>
            </a:pPr>
            <a:r>
              <a:rPr lang="fr-FR" sz="2800" b="1" dirty="0" smtClean="0">
                <a:latin typeface="Lato"/>
                <a:ea typeface="Lato"/>
                <a:cs typeface="Lato"/>
                <a:sym typeface="Lato"/>
              </a:rPr>
              <a:t>Forfaits</a:t>
            </a:r>
            <a:endParaRPr sz="2800" dirty="0">
              <a:latin typeface="Lato"/>
              <a:ea typeface="Lato"/>
              <a:cs typeface="Lato"/>
              <a:sym typeface="Lato"/>
            </a:endParaRPr>
          </a:p>
        </p:txBody>
      </p:sp>
      <p:sp>
        <p:nvSpPr>
          <p:cNvPr id="151" name="Google Shape;151;g94eac6792d_0_38"/>
          <p:cNvSpPr txBox="1">
            <a:spLocks noGrp="1"/>
          </p:cNvSpPr>
          <p:nvPr>
            <p:ph type="sldNum" idx="12"/>
          </p:nvPr>
        </p:nvSpPr>
        <p:spPr>
          <a:xfrm>
            <a:off x="5986463" y="4218385"/>
            <a:ext cx="1543050" cy="205369"/>
          </a:xfrm>
          <a:prstGeom prst="rect">
            <a:avLst/>
          </a:prstGeom>
        </p:spPr>
        <p:txBody>
          <a:bodyPr spcFirstLastPara="1" vert="horz" wrap="square" lIns="51427" tIns="25706" rIns="51427" bIns="25706" rtlCol="0" anchor="ctr" anchorCtr="0">
            <a:noAutofit/>
          </a:bodyPr>
          <a:lstStyle/>
          <a:p>
            <a:pPr>
              <a:buClr>
                <a:srgbClr val="000000"/>
              </a:buClr>
            </a:pPr>
            <a:fld id="{00000000-1234-1234-1234-123412341234}" type="slidenum">
              <a:rPr lang="fr-FR"/>
              <a:pPr>
                <a:buClr>
                  <a:srgbClr val="000000"/>
                </a:buClr>
              </a:pPr>
              <a:t>24</a:t>
            </a:fld>
            <a:endParaRPr/>
          </a:p>
        </p:txBody>
      </p:sp>
      <p:pic>
        <p:nvPicPr>
          <p:cNvPr id="8" name="Image 7"/>
          <p:cNvPicPr>
            <a:picLocks noChangeAspect="1"/>
          </p:cNvPicPr>
          <p:nvPr/>
        </p:nvPicPr>
        <p:blipFill>
          <a:blip r:embed="rId3"/>
          <a:stretch>
            <a:fillRect/>
          </a:stretch>
        </p:blipFill>
        <p:spPr>
          <a:xfrm>
            <a:off x="7337822" y="258055"/>
            <a:ext cx="1259477" cy="1161567"/>
          </a:xfrm>
          <a:prstGeom prst="rect">
            <a:avLst/>
          </a:prstGeom>
        </p:spPr>
      </p:pic>
      <p:pic>
        <p:nvPicPr>
          <p:cNvPr id="2" name="Image 1"/>
          <p:cNvPicPr>
            <a:picLocks noChangeAspect="1"/>
          </p:cNvPicPr>
          <p:nvPr/>
        </p:nvPicPr>
        <p:blipFill>
          <a:blip r:embed="rId4"/>
          <a:stretch>
            <a:fillRect/>
          </a:stretch>
        </p:blipFill>
        <p:spPr>
          <a:xfrm>
            <a:off x="1547664" y="1742809"/>
            <a:ext cx="4809753" cy="2199224"/>
          </a:xfrm>
          <a:prstGeom prst="rect">
            <a:avLst/>
          </a:prstGeom>
        </p:spPr>
      </p:pic>
    </p:spTree>
    <p:extLst>
      <p:ext uri="{BB962C8B-B14F-4D97-AF65-F5344CB8AC3E}">
        <p14:creationId xmlns:p14="http://schemas.microsoft.com/office/powerpoint/2010/main" val="42689424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g94eac6792d_0_44"/>
          <p:cNvSpPr txBox="1">
            <a:spLocks noGrp="1"/>
          </p:cNvSpPr>
          <p:nvPr>
            <p:ph type="title"/>
          </p:nvPr>
        </p:nvSpPr>
        <p:spPr>
          <a:xfrm>
            <a:off x="1907704" y="994943"/>
            <a:ext cx="5915025" cy="745706"/>
          </a:xfrm>
          <a:prstGeom prst="rect">
            <a:avLst/>
          </a:prstGeom>
        </p:spPr>
        <p:txBody>
          <a:bodyPr spcFirstLastPara="1" vert="horz" wrap="square" lIns="51427" tIns="25706" rIns="51427" bIns="25706" rtlCol="0" anchor="ctr" anchorCtr="0">
            <a:noAutofit/>
          </a:bodyPr>
          <a:lstStyle/>
          <a:p>
            <a:pPr>
              <a:buSzPts val="4400"/>
            </a:pPr>
            <a:r>
              <a:rPr lang="fr-FR" b="1" dirty="0" smtClean="0">
                <a:latin typeface="Lato"/>
                <a:ea typeface="Lato"/>
                <a:cs typeface="Lato"/>
                <a:sym typeface="Lato"/>
              </a:rPr>
              <a:t>MSCA COFUND</a:t>
            </a:r>
            <a:endParaRPr dirty="0">
              <a:latin typeface="Lato"/>
              <a:ea typeface="Lato"/>
              <a:cs typeface="Lato"/>
              <a:sym typeface="Lato"/>
            </a:endParaRPr>
          </a:p>
        </p:txBody>
      </p:sp>
      <p:sp>
        <p:nvSpPr>
          <p:cNvPr id="157" name="Google Shape;157;g94eac6792d_0_44"/>
          <p:cNvSpPr txBox="1">
            <a:spLocks noGrp="1"/>
          </p:cNvSpPr>
          <p:nvPr>
            <p:ph type="body" idx="1"/>
          </p:nvPr>
        </p:nvSpPr>
        <p:spPr>
          <a:xfrm>
            <a:off x="611560" y="1635646"/>
            <a:ext cx="8037721" cy="2932124"/>
          </a:xfrm>
          <a:prstGeom prst="rect">
            <a:avLst/>
          </a:prstGeom>
        </p:spPr>
        <p:txBody>
          <a:bodyPr spcFirstLastPara="1" vert="horz" wrap="square" lIns="51427" tIns="25706" rIns="51427" bIns="25706" rtlCol="0" anchor="t" anchorCtr="0">
            <a:noAutofit/>
          </a:bodyPr>
          <a:lstStyle/>
          <a:p>
            <a:pPr marL="0" indent="0" algn="just">
              <a:lnSpc>
                <a:spcPct val="115000"/>
              </a:lnSpc>
              <a:spcBef>
                <a:spcPts val="900"/>
              </a:spcBef>
              <a:buSzPts val="1100"/>
              <a:buNone/>
            </a:pPr>
            <a:r>
              <a:rPr lang="fr-FR" sz="1400" dirty="0" smtClean="0">
                <a:latin typeface="Lato"/>
                <a:ea typeface="Lato"/>
                <a:cs typeface="Lato"/>
                <a:sym typeface="Lato"/>
              </a:rPr>
              <a:t>Cofinancement </a:t>
            </a:r>
            <a:r>
              <a:rPr lang="fr-FR" sz="1400" dirty="0">
                <a:latin typeface="Lato"/>
                <a:ea typeface="Lato"/>
                <a:cs typeface="Lato"/>
                <a:sym typeface="Lato"/>
              </a:rPr>
              <a:t>de programmes de mobilité et de formation régionaux, nationaux ou internationaux à destination des </a:t>
            </a:r>
            <a:r>
              <a:rPr lang="fr-FR" sz="1400" b="1" dirty="0" smtClean="0">
                <a:latin typeface="Lato"/>
                <a:ea typeface="Lato"/>
                <a:cs typeface="Lato"/>
                <a:sym typeface="Lato"/>
              </a:rPr>
              <a:t>doctorants</a:t>
            </a:r>
            <a:r>
              <a:rPr lang="fr-FR" sz="1400" dirty="0" smtClean="0">
                <a:latin typeface="Lato"/>
                <a:ea typeface="Lato"/>
                <a:cs typeface="Lato"/>
                <a:sym typeface="Lato"/>
              </a:rPr>
              <a:t> (COFUND Doctoral Programme) </a:t>
            </a:r>
            <a:r>
              <a:rPr lang="fr-FR" sz="1400" dirty="0">
                <a:latin typeface="Lato"/>
                <a:ea typeface="Lato"/>
                <a:cs typeface="Lato"/>
                <a:sym typeface="Lato"/>
              </a:rPr>
              <a:t>ou </a:t>
            </a:r>
            <a:r>
              <a:rPr lang="fr-FR" sz="1400" dirty="0" smtClean="0">
                <a:latin typeface="Lato"/>
                <a:ea typeface="Lato"/>
                <a:cs typeface="Lato"/>
                <a:sym typeface="Lato"/>
              </a:rPr>
              <a:t>de </a:t>
            </a:r>
            <a:r>
              <a:rPr lang="fr-FR" sz="1400" b="1" dirty="0" err="1" smtClean="0">
                <a:latin typeface="Lato"/>
                <a:ea typeface="Lato"/>
                <a:cs typeface="Lato"/>
                <a:sym typeface="Lato"/>
              </a:rPr>
              <a:t>postdoctorants</a:t>
            </a:r>
            <a:r>
              <a:rPr lang="fr-FR" sz="1400" dirty="0" smtClean="0">
                <a:latin typeface="Lato"/>
                <a:ea typeface="Lato"/>
                <a:cs typeface="Lato"/>
                <a:sym typeface="Lato"/>
              </a:rPr>
              <a:t> (COFUND Postdoctoral Programme).</a:t>
            </a:r>
            <a:endParaRPr sz="1400" dirty="0">
              <a:latin typeface="Lato"/>
              <a:ea typeface="Lato"/>
              <a:cs typeface="Lato"/>
              <a:sym typeface="Lato"/>
            </a:endParaRPr>
          </a:p>
          <a:p>
            <a:pPr marL="0" indent="0" algn="just">
              <a:lnSpc>
                <a:spcPct val="115000"/>
              </a:lnSpc>
              <a:spcBef>
                <a:spcPts val="900"/>
              </a:spcBef>
              <a:buSzPts val="1100"/>
              <a:buNone/>
            </a:pPr>
            <a:r>
              <a:rPr lang="fr-FR" sz="1400" u="sng" dirty="0">
                <a:latin typeface="Lato"/>
                <a:ea typeface="Lato"/>
                <a:cs typeface="Lato"/>
                <a:sym typeface="Lato"/>
              </a:rPr>
              <a:t>Objectif </a:t>
            </a:r>
            <a:r>
              <a:rPr lang="fr-FR" sz="1400" dirty="0">
                <a:latin typeface="Lato"/>
                <a:ea typeface="Lato"/>
                <a:cs typeface="Lato"/>
                <a:sym typeface="Lato"/>
              </a:rPr>
              <a:t>: Favoriser l’excellence dans la formation des chercheurs, la diffusion des meilleures pratiques des actions Marie Curie (Charte européenne du chercheur, Code de conduite pour le recrutement des chercheurs, etc</a:t>
            </a:r>
            <a:r>
              <a:rPr lang="fr-FR" sz="1400" dirty="0" smtClean="0">
                <a:latin typeface="Lato"/>
                <a:ea typeface="Lato"/>
                <a:cs typeface="Lato"/>
                <a:sym typeface="Lato"/>
              </a:rPr>
              <a:t>.)</a:t>
            </a:r>
            <a:endParaRPr sz="1400" dirty="0">
              <a:latin typeface="Lato"/>
              <a:ea typeface="Lato"/>
              <a:cs typeface="Lato"/>
              <a:sym typeface="Lato"/>
            </a:endParaRPr>
          </a:p>
          <a:p>
            <a:pPr marL="0" indent="0" algn="just">
              <a:lnSpc>
                <a:spcPct val="115000"/>
              </a:lnSpc>
              <a:spcBef>
                <a:spcPts val="900"/>
              </a:spcBef>
              <a:buNone/>
            </a:pPr>
            <a:r>
              <a:rPr lang="fr-FR" sz="1400" u="sng" dirty="0">
                <a:latin typeface="Lato"/>
                <a:ea typeface="Lato"/>
                <a:cs typeface="Lato"/>
                <a:sym typeface="Lato"/>
              </a:rPr>
              <a:t>Durée maximale</a:t>
            </a:r>
            <a:r>
              <a:rPr lang="fr-FR" sz="1400" dirty="0">
                <a:latin typeface="Lato"/>
                <a:ea typeface="Lato"/>
                <a:cs typeface="Lato"/>
                <a:sym typeface="Lato"/>
              </a:rPr>
              <a:t> : 60 </a:t>
            </a:r>
            <a:r>
              <a:rPr lang="fr-FR" sz="1400" dirty="0" smtClean="0">
                <a:latin typeface="Lato"/>
                <a:ea typeface="Lato"/>
                <a:cs typeface="Lato"/>
                <a:sym typeface="Lato"/>
              </a:rPr>
              <a:t>mois (incluant la durée de recrutement des chercheurs)</a:t>
            </a:r>
            <a:endParaRPr sz="1400" dirty="0">
              <a:latin typeface="Lato"/>
              <a:ea typeface="Lato"/>
              <a:cs typeface="Lato"/>
              <a:sym typeface="Lato"/>
            </a:endParaRPr>
          </a:p>
          <a:p>
            <a:pPr marL="0" indent="0">
              <a:spcBef>
                <a:spcPts val="675"/>
              </a:spcBef>
              <a:buNone/>
            </a:pPr>
            <a:endParaRPr sz="1800" dirty="0"/>
          </a:p>
        </p:txBody>
      </p:sp>
      <p:sp>
        <p:nvSpPr>
          <p:cNvPr id="158" name="Google Shape;158;g94eac6792d_0_44"/>
          <p:cNvSpPr txBox="1">
            <a:spLocks noGrp="1"/>
          </p:cNvSpPr>
          <p:nvPr>
            <p:ph type="sldNum" idx="12"/>
          </p:nvPr>
        </p:nvSpPr>
        <p:spPr>
          <a:xfrm>
            <a:off x="5986463" y="4218385"/>
            <a:ext cx="1543050" cy="205369"/>
          </a:xfrm>
          <a:prstGeom prst="rect">
            <a:avLst/>
          </a:prstGeom>
        </p:spPr>
        <p:txBody>
          <a:bodyPr spcFirstLastPara="1" vert="horz" wrap="square" lIns="51427" tIns="25706" rIns="51427" bIns="25706" rtlCol="0" anchor="ctr" anchorCtr="0">
            <a:noAutofit/>
          </a:bodyPr>
          <a:lstStyle/>
          <a:p>
            <a:pPr>
              <a:buClr>
                <a:srgbClr val="000000"/>
              </a:buClr>
            </a:pPr>
            <a:fld id="{00000000-1234-1234-1234-123412341234}" type="slidenum">
              <a:rPr lang="fr-FR"/>
              <a:pPr>
                <a:buClr>
                  <a:srgbClr val="000000"/>
                </a:buClr>
              </a:pPr>
              <a:t>25</a:t>
            </a:fld>
            <a:endParaRPr/>
          </a:p>
        </p:txBody>
      </p:sp>
      <p:pic>
        <p:nvPicPr>
          <p:cNvPr id="2" name="Image 1"/>
          <p:cNvPicPr>
            <a:picLocks noChangeAspect="1"/>
          </p:cNvPicPr>
          <p:nvPr/>
        </p:nvPicPr>
        <p:blipFill>
          <a:blip r:embed="rId3"/>
          <a:stretch>
            <a:fillRect/>
          </a:stretch>
        </p:blipFill>
        <p:spPr>
          <a:xfrm>
            <a:off x="7092280" y="227072"/>
            <a:ext cx="1307563" cy="1247710"/>
          </a:xfrm>
          <a:prstGeom prst="rect">
            <a:avLst/>
          </a:prstGeom>
        </p:spPr>
      </p:pic>
      <p:sp>
        <p:nvSpPr>
          <p:cNvPr id="6" name="Google Shape;143;g94dba6a559_1_0"/>
          <p:cNvSpPr txBox="1"/>
          <p:nvPr/>
        </p:nvSpPr>
        <p:spPr>
          <a:xfrm>
            <a:off x="899592" y="4007135"/>
            <a:ext cx="2880320" cy="422499"/>
          </a:xfrm>
          <a:prstGeom prst="rect">
            <a:avLst/>
          </a:prstGeom>
          <a:noFill/>
          <a:ln w="38100" cap="flat" cmpd="sng">
            <a:solidFill>
              <a:srgbClr val="0070C0"/>
            </a:solidFill>
            <a:prstDash val="dash"/>
            <a:round/>
            <a:headEnd type="none" w="sm" len="sm"/>
            <a:tailEnd type="none" w="sm" len="sm"/>
          </a:ln>
        </p:spPr>
        <p:txBody>
          <a:bodyPr spcFirstLastPara="1" wrap="square" lIns="51427" tIns="51427" rIns="51427" bIns="51427" anchor="t" anchorCtr="0">
            <a:noAutofit/>
          </a:bodyPr>
          <a:lstStyle/>
          <a:p>
            <a:pPr algn="ctr">
              <a:lnSpc>
                <a:spcPct val="115000"/>
              </a:lnSpc>
              <a:spcBef>
                <a:spcPts val="675"/>
              </a:spcBef>
            </a:pPr>
            <a:r>
              <a:rPr lang="fr-FR" sz="1200" b="1" dirty="0" smtClean="0">
                <a:solidFill>
                  <a:srgbClr val="1155CC"/>
                </a:solidFill>
                <a:latin typeface="Lato"/>
                <a:ea typeface="Lato"/>
                <a:cs typeface="Lato"/>
                <a:sym typeface="Lato"/>
              </a:rPr>
              <a:t>COFUND Doctoral Programme</a:t>
            </a:r>
            <a:endParaRPr sz="1200" b="1" dirty="0">
              <a:solidFill>
                <a:srgbClr val="1155CC"/>
              </a:solidFill>
              <a:latin typeface="Lato"/>
              <a:ea typeface="Lato"/>
              <a:cs typeface="Lato"/>
              <a:sym typeface="Lato"/>
            </a:endParaRPr>
          </a:p>
        </p:txBody>
      </p:sp>
      <p:sp>
        <p:nvSpPr>
          <p:cNvPr id="7" name="Google Shape;143;g94dba6a559_1_0"/>
          <p:cNvSpPr txBox="1"/>
          <p:nvPr/>
        </p:nvSpPr>
        <p:spPr>
          <a:xfrm>
            <a:off x="4067944" y="3992981"/>
            <a:ext cx="2880320" cy="422499"/>
          </a:xfrm>
          <a:prstGeom prst="rect">
            <a:avLst/>
          </a:prstGeom>
          <a:noFill/>
          <a:ln w="38100" cap="flat" cmpd="sng">
            <a:solidFill>
              <a:srgbClr val="0070C0"/>
            </a:solidFill>
            <a:prstDash val="dash"/>
            <a:round/>
            <a:headEnd type="none" w="sm" len="sm"/>
            <a:tailEnd type="none" w="sm" len="sm"/>
          </a:ln>
        </p:spPr>
        <p:txBody>
          <a:bodyPr spcFirstLastPara="1" wrap="square" lIns="51427" tIns="51427" rIns="51427" bIns="51427" anchor="t" anchorCtr="0">
            <a:noAutofit/>
          </a:bodyPr>
          <a:lstStyle/>
          <a:p>
            <a:pPr algn="ctr">
              <a:lnSpc>
                <a:spcPct val="115000"/>
              </a:lnSpc>
              <a:spcBef>
                <a:spcPts val="675"/>
              </a:spcBef>
            </a:pPr>
            <a:r>
              <a:rPr lang="fr-FR" sz="1200" b="1" dirty="0" smtClean="0">
                <a:solidFill>
                  <a:srgbClr val="1155CC"/>
                </a:solidFill>
                <a:latin typeface="Lato"/>
                <a:ea typeface="Lato"/>
                <a:cs typeface="Lato"/>
                <a:sym typeface="Lato"/>
              </a:rPr>
              <a:t>COFUND Postdoctoral Programme</a:t>
            </a:r>
            <a:endParaRPr sz="1200" b="1" dirty="0">
              <a:solidFill>
                <a:srgbClr val="1155CC"/>
              </a:solidFill>
              <a:latin typeface="Lato"/>
              <a:ea typeface="Lato"/>
              <a:cs typeface="Lato"/>
              <a:sym typeface="Lato"/>
            </a:endParaRPr>
          </a:p>
        </p:txBody>
      </p:sp>
      <p:pic>
        <p:nvPicPr>
          <p:cNvPr id="8" name="Picture 2"/>
          <p:cNvPicPr>
            <a:picLocks noChangeAspect="1"/>
          </p:cNvPicPr>
          <p:nvPr/>
        </p:nvPicPr>
        <p:blipFill>
          <a:blip r:embed="rId4"/>
          <a:stretch>
            <a:fillRect/>
          </a:stretch>
        </p:blipFill>
        <p:spPr>
          <a:xfrm>
            <a:off x="238525" y="1027860"/>
            <a:ext cx="746069" cy="557958"/>
          </a:xfrm>
          <a:prstGeom prst="rect">
            <a:avLst/>
          </a:prstGeom>
        </p:spPr>
      </p:pic>
    </p:spTree>
    <p:extLst>
      <p:ext uri="{BB962C8B-B14F-4D97-AF65-F5344CB8AC3E}">
        <p14:creationId xmlns:p14="http://schemas.microsoft.com/office/powerpoint/2010/main" val="12956353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g94eac6792d_0_44"/>
          <p:cNvSpPr txBox="1">
            <a:spLocks noGrp="1"/>
          </p:cNvSpPr>
          <p:nvPr>
            <p:ph type="title"/>
          </p:nvPr>
        </p:nvSpPr>
        <p:spPr>
          <a:xfrm>
            <a:off x="1691680" y="915566"/>
            <a:ext cx="5915025" cy="745706"/>
          </a:xfrm>
          <a:prstGeom prst="rect">
            <a:avLst/>
          </a:prstGeom>
        </p:spPr>
        <p:txBody>
          <a:bodyPr spcFirstLastPara="1" vert="horz" wrap="square" lIns="51427" tIns="25706" rIns="51427" bIns="25706" rtlCol="0" anchor="ctr" anchorCtr="0">
            <a:noAutofit/>
          </a:bodyPr>
          <a:lstStyle/>
          <a:p>
            <a:pPr>
              <a:buSzPts val="4400"/>
            </a:pPr>
            <a:r>
              <a:rPr lang="fr-FR" b="1" dirty="0" smtClean="0">
                <a:latin typeface="Lato"/>
                <a:ea typeface="Lato"/>
                <a:cs typeface="Lato"/>
                <a:sym typeface="Lato"/>
              </a:rPr>
              <a:t>Organisations participantes</a:t>
            </a:r>
            <a:endParaRPr dirty="0">
              <a:latin typeface="Lato"/>
              <a:ea typeface="Lato"/>
              <a:cs typeface="Lato"/>
              <a:sym typeface="Lato"/>
            </a:endParaRPr>
          </a:p>
        </p:txBody>
      </p:sp>
      <p:sp>
        <p:nvSpPr>
          <p:cNvPr id="157" name="Google Shape;157;g94eac6792d_0_44"/>
          <p:cNvSpPr txBox="1">
            <a:spLocks noGrp="1"/>
          </p:cNvSpPr>
          <p:nvPr>
            <p:ph type="body" idx="1"/>
          </p:nvPr>
        </p:nvSpPr>
        <p:spPr>
          <a:xfrm>
            <a:off x="467544" y="1642600"/>
            <a:ext cx="8037721" cy="2932124"/>
          </a:xfrm>
          <a:prstGeom prst="rect">
            <a:avLst/>
          </a:prstGeom>
        </p:spPr>
        <p:txBody>
          <a:bodyPr spcFirstLastPara="1" vert="horz" wrap="square" lIns="51427" tIns="25706" rIns="51427" bIns="25706" rtlCol="0" anchor="t" anchorCtr="0">
            <a:noAutofit/>
          </a:bodyPr>
          <a:lstStyle/>
          <a:p>
            <a:pPr marL="285750" indent="-285750">
              <a:lnSpc>
                <a:spcPct val="115000"/>
              </a:lnSpc>
              <a:spcBef>
                <a:spcPts val="900"/>
              </a:spcBef>
              <a:buSzPts val="1100"/>
            </a:pPr>
            <a:r>
              <a:rPr lang="fr-FR" sz="1400" b="1" dirty="0" smtClean="0">
                <a:latin typeface="Lato"/>
                <a:ea typeface="Lato"/>
                <a:cs typeface="Lato"/>
                <a:sym typeface="Lato"/>
              </a:rPr>
              <a:t>Mono bénéficiaire</a:t>
            </a:r>
            <a:r>
              <a:rPr lang="fr-FR" sz="1400" dirty="0" smtClean="0">
                <a:latin typeface="Lato"/>
                <a:ea typeface="Lato"/>
                <a:cs typeface="Lato"/>
                <a:sym typeface="Lato"/>
              </a:rPr>
              <a:t>: établi dans un EM de l’UE ou un pays associé à Horizon Europe</a:t>
            </a:r>
          </a:p>
          <a:p>
            <a:pPr marL="285750" indent="-285750">
              <a:lnSpc>
                <a:spcPct val="115000"/>
              </a:lnSpc>
              <a:spcBef>
                <a:spcPts val="900"/>
              </a:spcBef>
              <a:buSzPts val="1100"/>
            </a:pPr>
            <a:r>
              <a:rPr lang="fr-FR" sz="1400" dirty="0" smtClean="0">
                <a:latin typeface="Lato"/>
                <a:ea typeface="Lato"/>
                <a:cs typeface="Lato"/>
                <a:sym typeface="Lato"/>
              </a:rPr>
              <a:t>Le bénéficiaire est </a:t>
            </a:r>
            <a:r>
              <a:rPr lang="fr-FR" sz="1400" b="1" dirty="0" smtClean="0">
                <a:latin typeface="Lato"/>
                <a:ea typeface="Lato"/>
                <a:cs typeface="Lato"/>
                <a:sym typeface="Lato"/>
              </a:rPr>
              <a:t>responsable de la disponibilité des fonds complémentaires </a:t>
            </a:r>
            <a:r>
              <a:rPr lang="fr-FR" sz="1400" dirty="0" smtClean="0">
                <a:latin typeface="Lato"/>
                <a:ea typeface="Lato"/>
                <a:cs typeface="Lato"/>
                <a:sym typeface="Lato"/>
              </a:rPr>
              <a:t>permettant de mettre en œuvre le programme</a:t>
            </a:r>
          </a:p>
          <a:p>
            <a:pPr marL="285750" indent="-285750">
              <a:lnSpc>
                <a:spcPct val="115000"/>
              </a:lnSpc>
              <a:spcBef>
                <a:spcPts val="900"/>
              </a:spcBef>
              <a:buSzPts val="1100"/>
            </a:pPr>
            <a:r>
              <a:rPr lang="fr-FR" sz="1400" dirty="0" smtClean="0">
                <a:latin typeface="Lato"/>
                <a:ea typeface="Lato"/>
                <a:cs typeface="Lato"/>
                <a:sym typeface="Lato"/>
              </a:rPr>
              <a:t>Chaque action COFUND doit prévoir le recrutement d’un </a:t>
            </a:r>
            <a:r>
              <a:rPr lang="fr-FR" sz="1400" b="1" dirty="0" smtClean="0">
                <a:latin typeface="Lato"/>
                <a:ea typeface="Lato"/>
                <a:cs typeface="Lato"/>
                <a:sym typeface="Lato"/>
              </a:rPr>
              <a:t>minimum de 3 chercheurs </a:t>
            </a:r>
            <a:r>
              <a:rPr lang="fr-FR" sz="1400" dirty="0" smtClean="0">
                <a:latin typeface="Lato"/>
                <a:ea typeface="Lato"/>
                <a:cs typeface="Lato"/>
                <a:sym typeface="Lato"/>
              </a:rPr>
              <a:t>(en principe à temps plein)</a:t>
            </a:r>
          </a:p>
          <a:p>
            <a:pPr marL="285750" indent="-285750">
              <a:lnSpc>
                <a:spcPct val="115000"/>
              </a:lnSpc>
              <a:spcBef>
                <a:spcPts val="900"/>
              </a:spcBef>
              <a:buSzPts val="1100"/>
            </a:pPr>
            <a:r>
              <a:rPr lang="fr-FR" sz="1400" dirty="0" smtClean="0">
                <a:latin typeface="Lato"/>
                <a:ea typeface="Lato"/>
                <a:cs typeface="Lato"/>
                <a:sym typeface="Lato"/>
              </a:rPr>
              <a:t>La </a:t>
            </a:r>
            <a:r>
              <a:rPr lang="fr-FR" sz="1400" b="1" dirty="0" smtClean="0">
                <a:latin typeface="Lato"/>
                <a:ea typeface="Lato"/>
                <a:cs typeface="Lato"/>
                <a:sym typeface="Lato"/>
              </a:rPr>
              <a:t>contribution de l’UE est limitée à 10 millions </a:t>
            </a:r>
            <a:r>
              <a:rPr lang="fr-FR" sz="1400" dirty="0" smtClean="0">
                <a:latin typeface="Lato"/>
                <a:ea typeface="Lato"/>
                <a:cs typeface="Lato"/>
                <a:sym typeface="Lato"/>
              </a:rPr>
              <a:t>par bénéficiaire par appel</a:t>
            </a:r>
          </a:p>
          <a:p>
            <a:pPr marL="285750" indent="-285750">
              <a:lnSpc>
                <a:spcPct val="115000"/>
              </a:lnSpc>
              <a:spcBef>
                <a:spcPts val="900"/>
              </a:spcBef>
              <a:buSzPts val="1100"/>
            </a:pPr>
            <a:r>
              <a:rPr lang="fr-FR" sz="1400" dirty="0" smtClean="0">
                <a:latin typeface="Lato"/>
                <a:ea typeface="Lato"/>
                <a:cs typeface="Lato"/>
                <a:sym typeface="Lato"/>
              </a:rPr>
              <a:t>Le coût total du programme et les montants pour les chercheurs et pour l’organisation doivent être explicités dans la proposition de projet</a:t>
            </a:r>
          </a:p>
          <a:p>
            <a:pPr marL="285750" indent="-285750">
              <a:lnSpc>
                <a:spcPct val="115000"/>
              </a:lnSpc>
              <a:spcBef>
                <a:spcPts val="900"/>
              </a:spcBef>
              <a:buSzPts val="1100"/>
            </a:pPr>
            <a:endParaRPr sz="1600" dirty="0">
              <a:latin typeface="Lato"/>
              <a:ea typeface="Lato"/>
              <a:cs typeface="Lato"/>
              <a:sym typeface="Lato"/>
            </a:endParaRPr>
          </a:p>
          <a:p>
            <a:pPr marL="0" indent="0">
              <a:spcBef>
                <a:spcPts val="675"/>
              </a:spcBef>
              <a:buNone/>
            </a:pPr>
            <a:endParaRPr sz="1800" dirty="0"/>
          </a:p>
        </p:txBody>
      </p:sp>
      <p:sp>
        <p:nvSpPr>
          <p:cNvPr id="158" name="Google Shape;158;g94eac6792d_0_44"/>
          <p:cNvSpPr txBox="1">
            <a:spLocks noGrp="1"/>
          </p:cNvSpPr>
          <p:nvPr>
            <p:ph type="sldNum" idx="12"/>
          </p:nvPr>
        </p:nvSpPr>
        <p:spPr>
          <a:xfrm>
            <a:off x="5986463" y="4218385"/>
            <a:ext cx="1543050" cy="205369"/>
          </a:xfrm>
          <a:prstGeom prst="rect">
            <a:avLst/>
          </a:prstGeom>
        </p:spPr>
        <p:txBody>
          <a:bodyPr spcFirstLastPara="1" vert="horz" wrap="square" lIns="51427" tIns="25706" rIns="51427" bIns="25706" rtlCol="0" anchor="ctr" anchorCtr="0">
            <a:noAutofit/>
          </a:bodyPr>
          <a:lstStyle/>
          <a:p>
            <a:pPr>
              <a:buClr>
                <a:srgbClr val="000000"/>
              </a:buClr>
            </a:pPr>
            <a:fld id="{00000000-1234-1234-1234-123412341234}" type="slidenum">
              <a:rPr lang="fr-FR"/>
              <a:pPr>
                <a:buClr>
                  <a:srgbClr val="000000"/>
                </a:buClr>
              </a:pPr>
              <a:t>26</a:t>
            </a:fld>
            <a:endParaRPr/>
          </a:p>
        </p:txBody>
      </p:sp>
      <p:pic>
        <p:nvPicPr>
          <p:cNvPr id="2" name="Image 1"/>
          <p:cNvPicPr>
            <a:picLocks noChangeAspect="1"/>
          </p:cNvPicPr>
          <p:nvPr/>
        </p:nvPicPr>
        <p:blipFill>
          <a:blip r:embed="rId3"/>
          <a:stretch>
            <a:fillRect/>
          </a:stretch>
        </p:blipFill>
        <p:spPr>
          <a:xfrm>
            <a:off x="7092280" y="227072"/>
            <a:ext cx="1307563" cy="1247710"/>
          </a:xfrm>
          <a:prstGeom prst="rect">
            <a:avLst/>
          </a:prstGeom>
        </p:spPr>
      </p:pic>
    </p:spTree>
    <p:extLst>
      <p:ext uri="{BB962C8B-B14F-4D97-AF65-F5344CB8AC3E}">
        <p14:creationId xmlns:p14="http://schemas.microsoft.com/office/powerpoint/2010/main" val="8219686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g94eac6792d_0_44"/>
          <p:cNvSpPr txBox="1">
            <a:spLocks noGrp="1"/>
          </p:cNvSpPr>
          <p:nvPr>
            <p:ph type="title"/>
          </p:nvPr>
        </p:nvSpPr>
        <p:spPr>
          <a:xfrm>
            <a:off x="1691680" y="915566"/>
            <a:ext cx="5915025" cy="745706"/>
          </a:xfrm>
          <a:prstGeom prst="rect">
            <a:avLst/>
          </a:prstGeom>
        </p:spPr>
        <p:txBody>
          <a:bodyPr spcFirstLastPara="1" vert="horz" wrap="square" lIns="51427" tIns="25706" rIns="51427" bIns="25706" rtlCol="0" anchor="ctr" anchorCtr="0">
            <a:noAutofit/>
          </a:bodyPr>
          <a:lstStyle/>
          <a:p>
            <a:pPr>
              <a:buSzPts val="4400"/>
            </a:pPr>
            <a:r>
              <a:rPr lang="fr-FR" b="1" dirty="0" smtClean="0">
                <a:latin typeface="Lato"/>
                <a:ea typeface="Lato"/>
                <a:cs typeface="Lato"/>
                <a:sym typeface="Lato"/>
              </a:rPr>
              <a:t>Chercheurs recrutés</a:t>
            </a:r>
            <a:endParaRPr dirty="0">
              <a:latin typeface="Lato"/>
              <a:ea typeface="Lato"/>
              <a:cs typeface="Lato"/>
              <a:sym typeface="Lato"/>
            </a:endParaRPr>
          </a:p>
        </p:txBody>
      </p:sp>
      <p:sp>
        <p:nvSpPr>
          <p:cNvPr id="157" name="Google Shape;157;g94eac6792d_0_44"/>
          <p:cNvSpPr txBox="1">
            <a:spLocks noGrp="1"/>
          </p:cNvSpPr>
          <p:nvPr>
            <p:ph type="body" idx="1"/>
          </p:nvPr>
        </p:nvSpPr>
        <p:spPr>
          <a:xfrm>
            <a:off x="251520" y="1474782"/>
            <a:ext cx="8037721" cy="3470144"/>
          </a:xfrm>
          <a:prstGeom prst="rect">
            <a:avLst/>
          </a:prstGeom>
        </p:spPr>
        <p:txBody>
          <a:bodyPr spcFirstLastPara="1" vert="horz" wrap="square" lIns="51427" tIns="25706" rIns="51427" bIns="25706" rtlCol="0" anchor="t" anchorCtr="0">
            <a:noAutofit/>
          </a:bodyPr>
          <a:lstStyle/>
          <a:p>
            <a:pPr marL="285750" indent="-285750">
              <a:lnSpc>
                <a:spcPct val="115000"/>
              </a:lnSpc>
              <a:spcBef>
                <a:spcPts val="900"/>
              </a:spcBef>
              <a:buSzPts val="1100"/>
            </a:pPr>
            <a:r>
              <a:rPr lang="fr-FR" sz="1400" b="1" dirty="0">
                <a:latin typeface="Lato"/>
                <a:ea typeface="Lato"/>
                <a:cs typeface="Lato"/>
                <a:sym typeface="Lato"/>
              </a:rPr>
              <a:t>Doctorants</a:t>
            </a:r>
            <a:r>
              <a:rPr lang="fr-FR" sz="1400" dirty="0">
                <a:latin typeface="Lato"/>
                <a:ea typeface="Lato"/>
                <a:cs typeface="Lato"/>
                <a:sym typeface="Lato"/>
              </a:rPr>
              <a:t> (pas de doctorat et inscrits dans un programme doctoral) ou </a:t>
            </a:r>
            <a:r>
              <a:rPr lang="fr-FR" sz="1400" b="1" dirty="0" smtClean="0">
                <a:latin typeface="Lato"/>
                <a:ea typeface="Lato"/>
                <a:cs typeface="Lato"/>
                <a:sym typeface="Lato"/>
              </a:rPr>
              <a:t>Post </a:t>
            </a:r>
            <a:r>
              <a:rPr lang="fr-FR" sz="1400" b="1" dirty="0">
                <a:latin typeface="Lato"/>
                <a:ea typeface="Lato"/>
                <a:cs typeface="Lato"/>
                <a:sym typeface="Lato"/>
              </a:rPr>
              <a:t>doctorants </a:t>
            </a:r>
            <a:r>
              <a:rPr lang="fr-FR" sz="1400" dirty="0">
                <a:latin typeface="Lato"/>
                <a:ea typeface="Lato"/>
                <a:cs typeface="Lato"/>
                <a:sym typeface="Lato"/>
              </a:rPr>
              <a:t>(diplôme de doctorat à la date de clôture de l’appel du programme </a:t>
            </a:r>
            <a:r>
              <a:rPr lang="fr-FR" sz="1400" dirty="0" err="1">
                <a:latin typeface="Lato"/>
                <a:ea typeface="Lato"/>
                <a:cs typeface="Lato"/>
                <a:sym typeface="Lato"/>
              </a:rPr>
              <a:t>co-financé</a:t>
            </a:r>
            <a:r>
              <a:rPr lang="fr-FR" sz="1400" dirty="0">
                <a:latin typeface="Lato"/>
                <a:ea typeface="Lato"/>
                <a:cs typeface="Lato"/>
                <a:sym typeface="Lato"/>
              </a:rPr>
              <a:t>)</a:t>
            </a:r>
          </a:p>
          <a:p>
            <a:pPr marL="285750" indent="-285750">
              <a:lnSpc>
                <a:spcPct val="115000"/>
              </a:lnSpc>
              <a:spcBef>
                <a:spcPts val="900"/>
              </a:spcBef>
              <a:buSzPts val="1100"/>
            </a:pPr>
            <a:r>
              <a:rPr lang="fr-FR" sz="1400" b="1" dirty="0" smtClean="0">
                <a:latin typeface="Lato"/>
                <a:ea typeface="Lato"/>
                <a:cs typeface="Lato"/>
                <a:sym typeface="Lato"/>
              </a:rPr>
              <a:t>Toute nationalité*</a:t>
            </a:r>
          </a:p>
          <a:p>
            <a:pPr marL="285750" indent="-285750">
              <a:lnSpc>
                <a:spcPct val="115000"/>
              </a:lnSpc>
              <a:spcBef>
                <a:spcPts val="900"/>
              </a:spcBef>
              <a:buSzPts val="1100"/>
            </a:pPr>
            <a:r>
              <a:rPr lang="fr-FR" sz="1400" b="1" dirty="0" smtClean="0">
                <a:latin typeface="Lato"/>
                <a:ea typeface="Lato"/>
                <a:cs typeface="Lato"/>
                <a:sym typeface="Lato"/>
              </a:rPr>
              <a:t>Règle de mobilité</a:t>
            </a:r>
            <a:r>
              <a:rPr lang="fr-FR" sz="1400" dirty="0" smtClean="0">
                <a:latin typeface="Lato"/>
                <a:ea typeface="Lato"/>
                <a:cs typeface="Lato"/>
                <a:sym typeface="Lato"/>
              </a:rPr>
              <a:t>: ne pas </a:t>
            </a:r>
            <a:r>
              <a:rPr lang="fr-FR" sz="1400" dirty="0">
                <a:latin typeface="Lato"/>
                <a:ea typeface="Lato"/>
                <a:cs typeface="Lato"/>
                <a:sym typeface="Lato"/>
              </a:rPr>
              <a:t>avoir </a:t>
            </a:r>
            <a:r>
              <a:rPr lang="fr-FR" sz="1400" dirty="0" smtClean="0">
                <a:latin typeface="Lato"/>
                <a:ea typeface="Lato"/>
                <a:cs typeface="Lato"/>
                <a:sym typeface="Lato"/>
              </a:rPr>
              <a:t>résidé / exercé </a:t>
            </a:r>
            <a:r>
              <a:rPr lang="fr-FR" sz="1400" dirty="0">
                <a:latin typeface="Lato"/>
                <a:ea typeface="Lato"/>
                <a:cs typeface="Lato"/>
                <a:sym typeface="Lato"/>
              </a:rPr>
              <a:t>leur activité principale dans le pays du </a:t>
            </a:r>
            <a:r>
              <a:rPr lang="fr-FR" sz="1400" dirty="0" smtClean="0">
                <a:latin typeface="Lato"/>
                <a:ea typeface="Lato"/>
                <a:cs typeface="Lato"/>
                <a:sym typeface="Lato"/>
              </a:rPr>
              <a:t>bénéficiaire ou du </a:t>
            </a:r>
            <a:r>
              <a:rPr lang="fr-FR" sz="1400" i="1" dirty="0" err="1" smtClean="0">
                <a:latin typeface="Lato"/>
                <a:ea typeface="Lato"/>
                <a:cs typeface="Lato"/>
                <a:sym typeface="Lato"/>
              </a:rPr>
              <a:t>implementing</a:t>
            </a:r>
            <a:r>
              <a:rPr lang="fr-FR" sz="1400" i="1" dirty="0" smtClean="0">
                <a:latin typeface="Lato"/>
                <a:ea typeface="Lato"/>
                <a:cs typeface="Lato"/>
                <a:sym typeface="Lato"/>
              </a:rPr>
              <a:t> </a:t>
            </a:r>
            <a:r>
              <a:rPr lang="fr-FR" sz="1400" i="1" dirty="0" err="1" smtClean="0">
                <a:latin typeface="Lato"/>
                <a:ea typeface="Lato"/>
                <a:cs typeface="Lato"/>
                <a:sym typeface="Lato"/>
              </a:rPr>
              <a:t>partner</a:t>
            </a:r>
            <a:r>
              <a:rPr lang="fr-FR" sz="1400" i="1" dirty="0" smtClean="0">
                <a:latin typeface="Lato"/>
                <a:ea typeface="Lato"/>
                <a:cs typeface="Lato"/>
                <a:sym typeface="Lato"/>
              </a:rPr>
              <a:t> </a:t>
            </a:r>
            <a:r>
              <a:rPr lang="fr-FR" sz="1400" dirty="0" smtClean="0">
                <a:latin typeface="Lato"/>
                <a:ea typeface="Lato"/>
                <a:cs typeface="Lato"/>
                <a:sym typeface="Lato"/>
              </a:rPr>
              <a:t>pendant </a:t>
            </a:r>
            <a:r>
              <a:rPr lang="fr-FR" sz="1400" dirty="0">
                <a:latin typeface="Lato"/>
                <a:ea typeface="Lato"/>
                <a:cs typeface="Lato"/>
                <a:sym typeface="Lato"/>
              </a:rPr>
              <a:t>plus de 12 mois au cours des 36 mois précédant </a:t>
            </a:r>
            <a:r>
              <a:rPr lang="fr-FR" sz="1400" u="sng" dirty="0">
                <a:latin typeface="Lato"/>
                <a:ea typeface="Lato"/>
                <a:cs typeface="Lato"/>
                <a:sym typeface="Lato"/>
              </a:rPr>
              <a:t>la date de clôture </a:t>
            </a:r>
            <a:r>
              <a:rPr lang="fr-FR" sz="1400" u="sng" dirty="0" smtClean="0">
                <a:latin typeface="Lato"/>
                <a:ea typeface="Lato"/>
                <a:cs typeface="Lato"/>
                <a:sym typeface="Lato"/>
              </a:rPr>
              <a:t>de l’appel du programme </a:t>
            </a:r>
            <a:r>
              <a:rPr lang="fr-FR" sz="1400" u="sng" dirty="0" err="1" smtClean="0">
                <a:latin typeface="Lato"/>
                <a:ea typeface="Lato"/>
                <a:cs typeface="Lato"/>
                <a:sym typeface="Lato"/>
              </a:rPr>
              <a:t>co-financé</a:t>
            </a:r>
            <a:endParaRPr lang="fr-FR" sz="1400" u="sng" dirty="0" smtClean="0">
              <a:latin typeface="Lato"/>
              <a:ea typeface="Lato"/>
              <a:cs typeface="Lato"/>
              <a:sym typeface="Lato"/>
            </a:endParaRPr>
          </a:p>
          <a:p>
            <a:pPr marL="0" indent="0">
              <a:lnSpc>
                <a:spcPct val="115000"/>
              </a:lnSpc>
              <a:spcBef>
                <a:spcPts val="900"/>
              </a:spcBef>
              <a:buSzPts val="1100"/>
              <a:buNone/>
            </a:pPr>
            <a:endParaRPr lang="fr-FR" sz="800" dirty="0" smtClean="0">
              <a:latin typeface="Lato"/>
              <a:ea typeface="Lato"/>
              <a:cs typeface="Lato"/>
              <a:sym typeface="Lato"/>
            </a:endParaRPr>
          </a:p>
          <a:p>
            <a:pPr marL="0" indent="0">
              <a:lnSpc>
                <a:spcPct val="115000"/>
              </a:lnSpc>
              <a:spcBef>
                <a:spcPts val="0"/>
              </a:spcBef>
              <a:buSzPts val="1100"/>
              <a:buNone/>
            </a:pPr>
            <a:r>
              <a:rPr lang="fr-FR" sz="1200" b="1" dirty="0" smtClean="0">
                <a:latin typeface="Lato"/>
                <a:ea typeface="Lato"/>
                <a:cs typeface="Lato"/>
                <a:sym typeface="Lato"/>
              </a:rPr>
              <a:t>* Postdoctoral </a:t>
            </a:r>
            <a:r>
              <a:rPr lang="fr-FR" sz="1200" b="1" dirty="0">
                <a:latin typeface="Lato"/>
                <a:ea typeface="Lato"/>
                <a:cs typeface="Lato"/>
                <a:sym typeface="Lato"/>
              </a:rPr>
              <a:t>P</a:t>
            </a:r>
            <a:r>
              <a:rPr lang="fr-FR" sz="1200" b="1" dirty="0" smtClean="0">
                <a:latin typeface="Lato"/>
                <a:ea typeface="Lato"/>
                <a:cs typeface="Lato"/>
                <a:sym typeface="Lato"/>
              </a:rPr>
              <a:t>rogrammes</a:t>
            </a:r>
            <a:r>
              <a:rPr lang="fr-FR" sz="1200" dirty="0" smtClean="0">
                <a:latin typeface="Lato"/>
                <a:ea typeface="Lato"/>
                <a:cs typeface="Lato"/>
                <a:sym typeface="Lato"/>
              </a:rPr>
              <a:t>: si le projet est mis en œuvre dans un pays tiers:</a:t>
            </a:r>
          </a:p>
          <a:p>
            <a:pPr marL="285750" indent="-285750">
              <a:lnSpc>
                <a:spcPct val="115000"/>
              </a:lnSpc>
              <a:spcBef>
                <a:spcPts val="0"/>
              </a:spcBef>
              <a:buSzPts val="1100"/>
            </a:pPr>
            <a:r>
              <a:rPr lang="fr-FR" sz="1200" dirty="0" smtClean="0">
                <a:latin typeface="Lato"/>
                <a:ea typeface="Lato"/>
                <a:cs typeface="Lato"/>
                <a:sym typeface="Lato"/>
              </a:rPr>
              <a:t>les post doctorants doivent être des nationaux ou des résidents de longue durée d’un EM ou pays associé si le projet est mis en œuvre </a:t>
            </a:r>
          </a:p>
          <a:p>
            <a:pPr marL="285750" indent="-285750">
              <a:lnSpc>
                <a:spcPct val="115000"/>
              </a:lnSpc>
              <a:spcBef>
                <a:spcPts val="0"/>
              </a:spcBef>
              <a:buSzPts val="1100"/>
            </a:pPr>
            <a:r>
              <a:rPr lang="fr-FR" sz="1200" dirty="0" smtClean="0">
                <a:latin typeface="Lato"/>
                <a:ea typeface="Lato"/>
                <a:cs typeface="Lato"/>
                <a:sym typeface="Lato"/>
              </a:rPr>
              <a:t>doivent revenir pendant 12 mois chez le bénéficiaire / </a:t>
            </a:r>
            <a:r>
              <a:rPr lang="fr-FR" sz="1200" i="1" dirty="0" err="1" smtClean="0">
                <a:latin typeface="Lato"/>
                <a:ea typeface="Lato"/>
                <a:cs typeface="Lato"/>
                <a:sym typeface="Lato"/>
              </a:rPr>
              <a:t>implementing</a:t>
            </a:r>
            <a:r>
              <a:rPr lang="fr-FR" sz="1200" i="1" dirty="0" smtClean="0">
                <a:latin typeface="Lato"/>
                <a:ea typeface="Lato"/>
                <a:cs typeface="Lato"/>
                <a:sym typeface="Lato"/>
              </a:rPr>
              <a:t> </a:t>
            </a:r>
            <a:r>
              <a:rPr lang="fr-FR" sz="1200" i="1" dirty="0" err="1" smtClean="0">
                <a:latin typeface="Lato"/>
                <a:ea typeface="Lato"/>
                <a:cs typeface="Lato"/>
                <a:sym typeface="Lato"/>
              </a:rPr>
              <a:t>partner</a:t>
            </a:r>
            <a:r>
              <a:rPr lang="fr-FR" sz="1200" i="1" dirty="0" smtClean="0">
                <a:latin typeface="Lato"/>
                <a:ea typeface="Lato"/>
                <a:cs typeface="Lato"/>
                <a:sym typeface="Lato"/>
              </a:rPr>
              <a:t> </a:t>
            </a:r>
            <a:r>
              <a:rPr lang="fr-FR" sz="1200" dirty="0" smtClean="0">
                <a:latin typeface="Lato"/>
                <a:ea typeface="Lato"/>
                <a:cs typeface="Lato"/>
                <a:sym typeface="Lato"/>
              </a:rPr>
              <a:t>(où ils peuvent passer jusqu’à 3 mois au début de l’action)</a:t>
            </a:r>
          </a:p>
          <a:p>
            <a:pPr marL="285750" indent="-285750">
              <a:lnSpc>
                <a:spcPct val="115000"/>
              </a:lnSpc>
              <a:spcBef>
                <a:spcPts val="900"/>
              </a:spcBef>
              <a:buSzPts val="1100"/>
            </a:pPr>
            <a:endParaRPr lang="fr-FR" sz="1400" dirty="0" smtClean="0">
              <a:latin typeface="Lato"/>
              <a:ea typeface="Lato"/>
              <a:cs typeface="Lato"/>
              <a:sym typeface="Lato"/>
            </a:endParaRPr>
          </a:p>
          <a:p>
            <a:pPr marL="0" indent="0">
              <a:lnSpc>
                <a:spcPct val="115000"/>
              </a:lnSpc>
              <a:spcBef>
                <a:spcPts val="900"/>
              </a:spcBef>
              <a:buSzPts val="1100"/>
              <a:buNone/>
            </a:pPr>
            <a:endParaRPr sz="1600" dirty="0">
              <a:latin typeface="Lato"/>
              <a:ea typeface="Lato"/>
              <a:cs typeface="Lato"/>
              <a:sym typeface="Lato"/>
            </a:endParaRPr>
          </a:p>
          <a:p>
            <a:pPr marL="0" indent="0">
              <a:spcBef>
                <a:spcPts val="675"/>
              </a:spcBef>
              <a:buNone/>
            </a:pPr>
            <a:endParaRPr sz="1800" dirty="0"/>
          </a:p>
        </p:txBody>
      </p:sp>
      <p:sp>
        <p:nvSpPr>
          <p:cNvPr id="158" name="Google Shape;158;g94eac6792d_0_44"/>
          <p:cNvSpPr txBox="1">
            <a:spLocks noGrp="1"/>
          </p:cNvSpPr>
          <p:nvPr>
            <p:ph type="sldNum" idx="12"/>
          </p:nvPr>
        </p:nvSpPr>
        <p:spPr>
          <a:xfrm>
            <a:off x="6516216" y="4515966"/>
            <a:ext cx="1543050" cy="205369"/>
          </a:xfrm>
          <a:prstGeom prst="rect">
            <a:avLst/>
          </a:prstGeom>
        </p:spPr>
        <p:txBody>
          <a:bodyPr spcFirstLastPara="1" vert="horz" wrap="square" lIns="51427" tIns="25706" rIns="51427" bIns="25706" rtlCol="0" anchor="ctr" anchorCtr="0">
            <a:noAutofit/>
          </a:bodyPr>
          <a:lstStyle/>
          <a:p>
            <a:pPr>
              <a:buClr>
                <a:srgbClr val="000000"/>
              </a:buClr>
            </a:pPr>
            <a:fld id="{00000000-1234-1234-1234-123412341234}" type="slidenum">
              <a:rPr lang="fr-FR"/>
              <a:pPr>
                <a:buClr>
                  <a:srgbClr val="000000"/>
                </a:buClr>
              </a:pPr>
              <a:t>27</a:t>
            </a:fld>
            <a:endParaRPr dirty="0"/>
          </a:p>
        </p:txBody>
      </p:sp>
      <p:pic>
        <p:nvPicPr>
          <p:cNvPr id="2" name="Image 1"/>
          <p:cNvPicPr>
            <a:picLocks noChangeAspect="1"/>
          </p:cNvPicPr>
          <p:nvPr/>
        </p:nvPicPr>
        <p:blipFill>
          <a:blip r:embed="rId3"/>
          <a:stretch>
            <a:fillRect/>
          </a:stretch>
        </p:blipFill>
        <p:spPr>
          <a:xfrm>
            <a:off x="7092280" y="227072"/>
            <a:ext cx="1307563" cy="1247710"/>
          </a:xfrm>
          <a:prstGeom prst="rect">
            <a:avLst/>
          </a:prstGeom>
        </p:spPr>
      </p:pic>
      <p:sp>
        <p:nvSpPr>
          <p:cNvPr id="7" name="Étoile à 5 branches 6"/>
          <p:cNvSpPr/>
          <p:nvPr/>
        </p:nvSpPr>
        <p:spPr>
          <a:xfrm>
            <a:off x="241539" y="1652418"/>
            <a:ext cx="216024" cy="216024"/>
          </a:xfrm>
          <a:prstGeom prst="star5">
            <a:avLst/>
          </a:prstGeom>
          <a:solidFill>
            <a:schemeClr val="accent3"/>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2206618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g94eac6792d_0_44"/>
          <p:cNvSpPr txBox="1">
            <a:spLocks noGrp="1"/>
          </p:cNvSpPr>
          <p:nvPr>
            <p:ph type="title"/>
          </p:nvPr>
        </p:nvSpPr>
        <p:spPr>
          <a:xfrm>
            <a:off x="1907704" y="994943"/>
            <a:ext cx="5915025" cy="745706"/>
          </a:xfrm>
          <a:prstGeom prst="rect">
            <a:avLst/>
          </a:prstGeom>
        </p:spPr>
        <p:txBody>
          <a:bodyPr spcFirstLastPara="1" vert="horz" wrap="square" lIns="51427" tIns="25706" rIns="51427" bIns="25706" rtlCol="0" anchor="ctr" anchorCtr="0">
            <a:noAutofit/>
          </a:bodyPr>
          <a:lstStyle/>
          <a:p>
            <a:pPr>
              <a:buSzPts val="4400"/>
            </a:pPr>
            <a:r>
              <a:rPr lang="fr-FR" b="1" dirty="0" smtClean="0">
                <a:latin typeface="Lato"/>
                <a:ea typeface="Lato"/>
                <a:cs typeface="Lato"/>
                <a:sym typeface="Lato"/>
              </a:rPr>
              <a:t>Forfaits</a:t>
            </a:r>
            <a:endParaRPr dirty="0">
              <a:latin typeface="Lato"/>
              <a:ea typeface="Lato"/>
              <a:cs typeface="Lato"/>
              <a:sym typeface="Lato"/>
            </a:endParaRPr>
          </a:p>
        </p:txBody>
      </p:sp>
      <p:sp>
        <p:nvSpPr>
          <p:cNvPr id="158" name="Google Shape;158;g94eac6792d_0_44"/>
          <p:cNvSpPr txBox="1">
            <a:spLocks noGrp="1"/>
          </p:cNvSpPr>
          <p:nvPr>
            <p:ph type="sldNum" idx="12"/>
          </p:nvPr>
        </p:nvSpPr>
        <p:spPr>
          <a:xfrm>
            <a:off x="5986463" y="4218385"/>
            <a:ext cx="1543050" cy="205369"/>
          </a:xfrm>
          <a:prstGeom prst="rect">
            <a:avLst/>
          </a:prstGeom>
        </p:spPr>
        <p:txBody>
          <a:bodyPr spcFirstLastPara="1" vert="horz" wrap="square" lIns="51427" tIns="25706" rIns="51427" bIns="25706" rtlCol="0" anchor="ctr" anchorCtr="0">
            <a:noAutofit/>
          </a:bodyPr>
          <a:lstStyle/>
          <a:p>
            <a:pPr>
              <a:buClr>
                <a:srgbClr val="000000"/>
              </a:buClr>
            </a:pPr>
            <a:fld id="{00000000-1234-1234-1234-123412341234}" type="slidenum">
              <a:rPr lang="fr-FR"/>
              <a:pPr>
                <a:buClr>
                  <a:srgbClr val="000000"/>
                </a:buClr>
              </a:pPr>
              <a:t>28</a:t>
            </a:fld>
            <a:endParaRPr/>
          </a:p>
        </p:txBody>
      </p:sp>
      <p:pic>
        <p:nvPicPr>
          <p:cNvPr id="7" name="Image 6"/>
          <p:cNvPicPr>
            <a:picLocks noChangeAspect="1"/>
          </p:cNvPicPr>
          <p:nvPr/>
        </p:nvPicPr>
        <p:blipFill>
          <a:blip r:embed="rId3"/>
          <a:stretch>
            <a:fillRect/>
          </a:stretch>
        </p:blipFill>
        <p:spPr>
          <a:xfrm>
            <a:off x="7092280" y="227072"/>
            <a:ext cx="1307563" cy="1247710"/>
          </a:xfrm>
          <a:prstGeom prst="rect">
            <a:avLst/>
          </a:prstGeom>
        </p:spPr>
      </p:pic>
      <p:pic>
        <p:nvPicPr>
          <p:cNvPr id="2" name="Image 1"/>
          <p:cNvPicPr>
            <a:picLocks noChangeAspect="1"/>
          </p:cNvPicPr>
          <p:nvPr/>
        </p:nvPicPr>
        <p:blipFill>
          <a:blip r:embed="rId4"/>
          <a:stretch>
            <a:fillRect/>
          </a:stretch>
        </p:blipFill>
        <p:spPr>
          <a:xfrm>
            <a:off x="1043608" y="1635646"/>
            <a:ext cx="5015111" cy="2947552"/>
          </a:xfrm>
          <a:prstGeom prst="rect">
            <a:avLst/>
          </a:prstGeom>
        </p:spPr>
      </p:pic>
    </p:spTree>
    <p:extLst>
      <p:ext uri="{BB962C8B-B14F-4D97-AF65-F5344CB8AC3E}">
        <p14:creationId xmlns:p14="http://schemas.microsoft.com/office/powerpoint/2010/main" val="36227616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10"/>
          <p:cNvSpPr txBox="1">
            <a:spLocks noGrp="1"/>
          </p:cNvSpPr>
          <p:nvPr>
            <p:ph type="title"/>
          </p:nvPr>
        </p:nvSpPr>
        <p:spPr>
          <a:xfrm>
            <a:off x="1590323" y="1203598"/>
            <a:ext cx="5915025" cy="745706"/>
          </a:xfrm>
          <a:prstGeom prst="rect">
            <a:avLst/>
          </a:prstGeom>
          <a:noFill/>
          <a:ln>
            <a:noFill/>
          </a:ln>
        </p:spPr>
        <p:txBody>
          <a:bodyPr spcFirstLastPara="1" vert="horz" wrap="square" lIns="51427" tIns="25706" rIns="51427" bIns="25706" rtlCol="0" anchor="ctr" anchorCtr="0">
            <a:noAutofit/>
          </a:bodyPr>
          <a:lstStyle/>
          <a:p>
            <a:pPr>
              <a:buSzPts val="4400"/>
            </a:pPr>
            <a:r>
              <a:rPr lang="fr-FR" sz="2800" b="1" dirty="0">
                <a:latin typeface="Lato"/>
                <a:ea typeface="Lato"/>
                <a:cs typeface="Lato"/>
                <a:sym typeface="Lato"/>
              </a:rPr>
              <a:t>MSCA and Citizens</a:t>
            </a:r>
            <a:r>
              <a:rPr lang="fr-FR" sz="2800" dirty="0">
                <a:latin typeface="Lato" panose="020B0604020202020204"/>
              </a:rPr>
              <a:t/>
            </a:r>
            <a:br>
              <a:rPr lang="fr-FR" sz="2800" dirty="0">
                <a:latin typeface="Lato" panose="020B0604020202020204"/>
              </a:rPr>
            </a:br>
            <a:endParaRPr sz="2800" dirty="0">
              <a:latin typeface="Lato" panose="020B0604020202020204"/>
            </a:endParaRPr>
          </a:p>
        </p:txBody>
      </p:sp>
      <p:sp>
        <p:nvSpPr>
          <p:cNvPr id="171" name="Google Shape;171;p10"/>
          <p:cNvSpPr txBox="1">
            <a:spLocks noGrp="1"/>
          </p:cNvSpPr>
          <p:nvPr>
            <p:ph type="body" idx="1"/>
          </p:nvPr>
        </p:nvSpPr>
        <p:spPr>
          <a:xfrm>
            <a:off x="467544" y="1837603"/>
            <a:ext cx="7061969" cy="2447628"/>
          </a:xfrm>
          <a:prstGeom prst="rect">
            <a:avLst/>
          </a:prstGeom>
          <a:noFill/>
          <a:ln>
            <a:noFill/>
          </a:ln>
        </p:spPr>
        <p:txBody>
          <a:bodyPr spcFirstLastPara="1" vert="horz" wrap="square" lIns="51427" tIns="25706" rIns="51427" bIns="25706" rtlCol="0" anchor="t" anchorCtr="0">
            <a:normAutofit fontScale="85000" lnSpcReduction="10000"/>
          </a:bodyPr>
          <a:lstStyle/>
          <a:p>
            <a:pPr marL="0" indent="0">
              <a:lnSpc>
                <a:spcPct val="115000"/>
              </a:lnSpc>
              <a:spcBef>
                <a:spcPts val="0"/>
              </a:spcBef>
              <a:buNone/>
            </a:pPr>
            <a:r>
              <a:rPr lang="fr-FR" sz="2000" dirty="0">
                <a:latin typeface="Lato"/>
                <a:ea typeface="Lato"/>
                <a:cs typeface="Lato"/>
                <a:sym typeface="Lato"/>
              </a:rPr>
              <a:t>Prolongement de la </a:t>
            </a:r>
            <a:r>
              <a:rPr lang="fr-FR" sz="2000" b="1" dirty="0">
                <a:latin typeface="Lato"/>
                <a:ea typeface="Lato"/>
                <a:cs typeface="Lato"/>
                <a:sym typeface="Lato"/>
              </a:rPr>
              <a:t>Nuit des Chercheurs Européens</a:t>
            </a:r>
            <a:r>
              <a:rPr lang="fr-FR" sz="2000" dirty="0">
                <a:latin typeface="Lato"/>
                <a:ea typeface="Lato"/>
                <a:cs typeface="Lato"/>
                <a:sym typeface="Lato"/>
              </a:rPr>
              <a:t> d’Horizon 2020</a:t>
            </a:r>
            <a:endParaRPr sz="2000" dirty="0">
              <a:latin typeface="Lato"/>
              <a:ea typeface="Lato"/>
              <a:cs typeface="Lato"/>
              <a:sym typeface="Lato"/>
            </a:endParaRPr>
          </a:p>
          <a:p>
            <a:pPr marL="0" indent="0">
              <a:lnSpc>
                <a:spcPct val="115000"/>
              </a:lnSpc>
              <a:spcBef>
                <a:spcPts val="0"/>
              </a:spcBef>
              <a:buNone/>
            </a:pPr>
            <a:endParaRPr sz="2000" dirty="0">
              <a:latin typeface="Lato"/>
              <a:ea typeface="Lato"/>
              <a:cs typeface="Lato"/>
              <a:sym typeface="Lato"/>
            </a:endParaRPr>
          </a:p>
          <a:p>
            <a:pPr marL="0" indent="0">
              <a:lnSpc>
                <a:spcPct val="115000"/>
              </a:lnSpc>
              <a:spcBef>
                <a:spcPts val="0"/>
              </a:spcBef>
              <a:buNone/>
            </a:pPr>
            <a:r>
              <a:rPr lang="fr-FR" sz="2000" u="sng" dirty="0">
                <a:latin typeface="Lato"/>
                <a:ea typeface="Lato"/>
                <a:cs typeface="Lato"/>
                <a:sym typeface="Lato"/>
              </a:rPr>
              <a:t>Objectifs</a:t>
            </a:r>
            <a:r>
              <a:rPr lang="fr-FR" sz="2000" dirty="0">
                <a:latin typeface="Lato"/>
                <a:ea typeface="Lato"/>
                <a:cs typeface="Lato"/>
                <a:sym typeface="Lato"/>
              </a:rPr>
              <a:t> :  </a:t>
            </a:r>
            <a:endParaRPr sz="2000" dirty="0">
              <a:latin typeface="Lato"/>
              <a:ea typeface="Lato"/>
              <a:cs typeface="Lato"/>
              <a:sym typeface="Lato"/>
            </a:endParaRPr>
          </a:p>
          <a:p>
            <a:pPr marL="332184" indent="-285750">
              <a:lnSpc>
                <a:spcPct val="115000"/>
              </a:lnSpc>
              <a:spcBef>
                <a:spcPts val="0"/>
              </a:spcBef>
              <a:buSzPct val="93000"/>
            </a:pPr>
            <a:r>
              <a:rPr lang="fr-FR" sz="2000" dirty="0">
                <a:latin typeface="Lato"/>
                <a:ea typeface="Lato"/>
                <a:cs typeface="Lato"/>
                <a:sym typeface="Lato"/>
              </a:rPr>
              <a:t>rapprocher les chercheurs du grand public et accroître la sensibilisation du public aux activités de R&amp;I</a:t>
            </a:r>
            <a:endParaRPr sz="2000" dirty="0">
              <a:latin typeface="Lato"/>
              <a:ea typeface="Lato"/>
              <a:cs typeface="Lato"/>
              <a:sym typeface="Lato"/>
            </a:endParaRPr>
          </a:p>
          <a:p>
            <a:pPr marL="332184" indent="-285750">
              <a:lnSpc>
                <a:spcPct val="115000"/>
              </a:lnSpc>
              <a:spcBef>
                <a:spcPts val="0"/>
              </a:spcBef>
              <a:buSzPct val="93000"/>
            </a:pPr>
            <a:r>
              <a:rPr lang="fr-FR" sz="2000" dirty="0">
                <a:latin typeface="Lato"/>
                <a:ea typeface="Lato"/>
                <a:cs typeface="Lato"/>
                <a:sym typeface="Lato"/>
              </a:rPr>
              <a:t>encourager les jeunes à s'engager dans des carrières scientifiques</a:t>
            </a:r>
            <a:endParaRPr sz="2000" dirty="0">
              <a:latin typeface="Lato"/>
              <a:ea typeface="Lato"/>
              <a:cs typeface="Lato"/>
              <a:sym typeface="Lato"/>
            </a:endParaRPr>
          </a:p>
          <a:p>
            <a:pPr marL="332184" indent="-285750">
              <a:lnSpc>
                <a:spcPct val="115000"/>
              </a:lnSpc>
              <a:spcBef>
                <a:spcPts val="0"/>
              </a:spcBef>
              <a:buSzPct val="93000"/>
            </a:pPr>
            <a:r>
              <a:rPr lang="fr-FR" sz="2000" dirty="0">
                <a:latin typeface="Lato"/>
                <a:ea typeface="Lato"/>
                <a:cs typeface="Lato"/>
                <a:sym typeface="Lato"/>
              </a:rPr>
              <a:t>soutenir également des festivals et événements scientifiques ayant une valeur ajoutée pour l’UE</a:t>
            </a:r>
          </a:p>
          <a:p>
            <a:pPr indent="-210741">
              <a:lnSpc>
                <a:spcPct val="115000"/>
              </a:lnSpc>
              <a:spcBef>
                <a:spcPts val="0"/>
              </a:spcBef>
              <a:buSzPts val="2300"/>
              <a:buFont typeface="Lato"/>
              <a:buChar char="●"/>
            </a:pPr>
            <a:endParaRPr lang="fr-FR" sz="1800" dirty="0">
              <a:latin typeface="Lato"/>
              <a:ea typeface="Lato"/>
              <a:cs typeface="Lato"/>
              <a:sym typeface="Lato"/>
            </a:endParaRPr>
          </a:p>
          <a:p>
            <a:pPr marL="0" indent="0">
              <a:spcBef>
                <a:spcPts val="0"/>
              </a:spcBef>
              <a:buNone/>
            </a:pPr>
            <a:endParaRPr dirty="0"/>
          </a:p>
          <a:p>
            <a:pPr marL="128588" indent="-28575">
              <a:buSzPts val="2800"/>
              <a:buNone/>
            </a:pPr>
            <a:endParaRPr dirty="0"/>
          </a:p>
        </p:txBody>
      </p:sp>
      <p:sp>
        <p:nvSpPr>
          <p:cNvPr id="172" name="Google Shape;172;p10"/>
          <p:cNvSpPr txBox="1">
            <a:spLocks noGrp="1"/>
          </p:cNvSpPr>
          <p:nvPr>
            <p:ph type="sldNum" idx="12"/>
          </p:nvPr>
        </p:nvSpPr>
        <p:spPr>
          <a:xfrm>
            <a:off x="5986463" y="4218385"/>
            <a:ext cx="1543050" cy="205369"/>
          </a:xfrm>
          <a:prstGeom prst="rect">
            <a:avLst/>
          </a:prstGeom>
        </p:spPr>
        <p:txBody>
          <a:bodyPr spcFirstLastPara="1" vert="horz" wrap="square" lIns="51427" tIns="25706" rIns="51427" bIns="25706" rtlCol="0" anchor="ctr" anchorCtr="0">
            <a:noAutofit/>
          </a:bodyPr>
          <a:lstStyle/>
          <a:p>
            <a:pPr>
              <a:buClr>
                <a:srgbClr val="000000"/>
              </a:buClr>
            </a:pPr>
            <a:fld id="{00000000-1234-1234-1234-123412341234}" type="slidenum">
              <a:rPr lang="fr-FR"/>
              <a:pPr>
                <a:buClr>
                  <a:srgbClr val="000000"/>
                </a:buClr>
              </a:pPr>
              <a:t>29</a:t>
            </a:fld>
            <a:endParaRPr/>
          </a:p>
        </p:txBody>
      </p:sp>
      <p:pic>
        <p:nvPicPr>
          <p:cNvPr id="2" name="Image 1"/>
          <p:cNvPicPr>
            <a:picLocks noChangeAspect="1"/>
          </p:cNvPicPr>
          <p:nvPr/>
        </p:nvPicPr>
        <p:blipFill>
          <a:blip r:embed="rId3"/>
          <a:stretch>
            <a:fillRect/>
          </a:stretch>
        </p:blipFill>
        <p:spPr>
          <a:xfrm>
            <a:off x="7161860" y="269189"/>
            <a:ext cx="1258661" cy="1222441"/>
          </a:xfrm>
          <a:prstGeom prst="rect">
            <a:avLst/>
          </a:prstGeom>
        </p:spPr>
      </p:pic>
      <p:pic>
        <p:nvPicPr>
          <p:cNvPr id="7" name="Picture 11"/>
          <p:cNvPicPr>
            <a:picLocks noChangeAspect="1"/>
          </p:cNvPicPr>
          <p:nvPr/>
        </p:nvPicPr>
        <p:blipFill>
          <a:blip r:embed="rId4"/>
          <a:stretch>
            <a:fillRect/>
          </a:stretch>
        </p:blipFill>
        <p:spPr>
          <a:xfrm>
            <a:off x="539552" y="1243335"/>
            <a:ext cx="730974" cy="277266"/>
          </a:xfrm>
          <a:prstGeom prst="rect">
            <a:avLst/>
          </a:prstGeom>
        </p:spPr>
      </p:pic>
    </p:spTree>
    <p:extLst>
      <p:ext uri="{BB962C8B-B14F-4D97-AF65-F5344CB8AC3E}">
        <p14:creationId xmlns:p14="http://schemas.microsoft.com/office/powerpoint/2010/main" val="5660567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1059582"/>
            <a:ext cx="7886700" cy="994172"/>
          </a:xfrm>
        </p:spPr>
        <p:txBody>
          <a:bodyPr>
            <a:normAutofit/>
          </a:bodyPr>
          <a:lstStyle/>
          <a:p>
            <a:pPr algn="ctr"/>
            <a:r>
              <a:rPr lang="fr-FR" sz="2400" dirty="0" smtClean="0"/>
              <a:t>Les Actions Marie </a:t>
            </a:r>
            <a:r>
              <a:rPr lang="fr-FR" sz="2400" dirty="0" err="1" smtClean="0"/>
              <a:t>Sklodowska</a:t>
            </a:r>
            <a:r>
              <a:rPr lang="fr-FR" sz="2400" dirty="0" smtClean="0"/>
              <a:t>-Curie</a:t>
            </a:r>
            <a:endParaRPr lang="fr-FR" sz="2400" dirty="0"/>
          </a:p>
        </p:txBody>
      </p:sp>
      <p:sp>
        <p:nvSpPr>
          <p:cNvPr id="3" name="Espace réservé du texte 2"/>
          <p:cNvSpPr>
            <a:spLocks noGrp="1"/>
          </p:cNvSpPr>
          <p:nvPr>
            <p:ph type="body" idx="1"/>
          </p:nvPr>
        </p:nvSpPr>
        <p:spPr/>
        <p:txBody>
          <a:bodyPr/>
          <a:lstStyle/>
          <a:p>
            <a:pPr marL="64294" indent="0">
              <a:buNone/>
            </a:pPr>
            <a:r>
              <a:rPr lang="fr-FR" dirty="0" smtClean="0"/>
              <a:t>    </a:t>
            </a:r>
            <a:endParaRPr lang="fr-FR" dirty="0"/>
          </a:p>
        </p:txBody>
      </p:sp>
      <p:sp>
        <p:nvSpPr>
          <p:cNvPr id="6" name="Espace réservé du numéro de diapositive 5"/>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fr-FR" sz="1600" b="0" i="0" u="none" strike="noStrike" kern="1200" cap="none" spc="0" normalizeH="0" baseline="0" noProof="0" smtClean="0">
                <a:ln>
                  <a:noFill/>
                </a:ln>
                <a:solidFill>
                  <a:srgbClr val="000091"/>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fr-FR" sz="1600" b="0" i="0" u="none" strike="noStrike" kern="1200" cap="none" spc="0" normalizeH="0" baseline="0" noProof="0">
              <a:ln>
                <a:noFill/>
              </a:ln>
              <a:solidFill>
                <a:srgbClr val="000091"/>
              </a:solidFill>
              <a:effectLst/>
              <a:uLnTx/>
              <a:uFillTx/>
              <a:latin typeface="Arial"/>
              <a:ea typeface="+mn-ea"/>
              <a:cs typeface="+mn-cs"/>
            </a:endParaRPr>
          </a:p>
        </p:txBody>
      </p:sp>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5616" y="2188295"/>
            <a:ext cx="7160295" cy="2225942"/>
          </a:xfrm>
          <a:prstGeom prst="rect">
            <a:avLst/>
          </a:prstGeom>
        </p:spPr>
      </p:pic>
    </p:spTree>
    <p:extLst>
      <p:ext uri="{BB962C8B-B14F-4D97-AF65-F5344CB8AC3E}">
        <p14:creationId xmlns:p14="http://schemas.microsoft.com/office/powerpoint/2010/main" val="246225993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10"/>
          <p:cNvSpPr txBox="1">
            <a:spLocks noGrp="1"/>
          </p:cNvSpPr>
          <p:nvPr>
            <p:ph type="title"/>
          </p:nvPr>
        </p:nvSpPr>
        <p:spPr>
          <a:xfrm>
            <a:off x="953045" y="1109146"/>
            <a:ext cx="5915025" cy="984458"/>
          </a:xfrm>
          <a:prstGeom prst="rect">
            <a:avLst/>
          </a:prstGeom>
          <a:noFill/>
          <a:ln>
            <a:noFill/>
          </a:ln>
        </p:spPr>
        <p:txBody>
          <a:bodyPr spcFirstLastPara="1" vert="horz" wrap="square" lIns="51427" tIns="25706" rIns="51427" bIns="25706" rtlCol="0" anchor="ctr" anchorCtr="0">
            <a:noAutofit/>
          </a:bodyPr>
          <a:lstStyle/>
          <a:p>
            <a:pPr>
              <a:buSzPts val="4400"/>
            </a:pPr>
            <a:r>
              <a:rPr lang="fr-FR" sz="2800" b="1" dirty="0" smtClean="0">
                <a:latin typeface="Lato"/>
                <a:ea typeface="Lato"/>
                <a:cs typeface="Lato"/>
                <a:sym typeface="Lato"/>
              </a:rPr>
              <a:t/>
            </a:r>
            <a:br>
              <a:rPr lang="fr-FR" sz="2800" b="1" dirty="0" smtClean="0">
                <a:latin typeface="Lato"/>
                <a:ea typeface="Lato"/>
                <a:cs typeface="Lato"/>
                <a:sym typeface="Lato"/>
              </a:rPr>
            </a:br>
            <a:r>
              <a:rPr lang="fr-FR" sz="2800" dirty="0" smtClean="0">
                <a:latin typeface="Lato"/>
                <a:ea typeface="Lato"/>
                <a:cs typeface="Lato"/>
                <a:sym typeface="Lato"/>
              </a:rPr>
              <a:t>Nouveautés Horizon Europe</a:t>
            </a:r>
            <a:r>
              <a:rPr lang="fr-FR" sz="2800" dirty="0">
                <a:latin typeface="Lato" panose="020B0604020202020204"/>
              </a:rPr>
              <a:t/>
            </a:r>
            <a:br>
              <a:rPr lang="fr-FR" sz="2800" dirty="0">
                <a:latin typeface="Lato" panose="020B0604020202020204"/>
              </a:rPr>
            </a:br>
            <a:endParaRPr sz="2800" dirty="0">
              <a:latin typeface="Lato" panose="020B0604020202020204"/>
            </a:endParaRPr>
          </a:p>
        </p:txBody>
      </p:sp>
      <p:sp>
        <p:nvSpPr>
          <p:cNvPr id="171" name="Google Shape;171;p10"/>
          <p:cNvSpPr txBox="1">
            <a:spLocks noGrp="1"/>
          </p:cNvSpPr>
          <p:nvPr>
            <p:ph type="body" idx="1"/>
          </p:nvPr>
        </p:nvSpPr>
        <p:spPr>
          <a:xfrm>
            <a:off x="1187624" y="2067694"/>
            <a:ext cx="6485904" cy="1393461"/>
          </a:xfrm>
          <a:prstGeom prst="rect">
            <a:avLst/>
          </a:prstGeom>
          <a:noFill/>
          <a:ln>
            <a:noFill/>
          </a:ln>
        </p:spPr>
        <p:txBody>
          <a:bodyPr spcFirstLastPara="1" vert="horz" wrap="square" lIns="51427" tIns="25706" rIns="51427" bIns="25706" rtlCol="0" anchor="t" anchorCtr="0">
            <a:normAutofit/>
          </a:bodyPr>
          <a:lstStyle/>
          <a:p>
            <a:pPr lvl="0"/>
            <a:r>
              <a:rPr lang="fr-FR" sz="1800" dirty="0">
                <a:latin typeface="Lato" panose="020B0604020202020204"/>
              </a:rPr>
              <a:t>Focus sur les « missions » </a:t>
            </a:r>
            <a:endParaRPr lang="fr-FR" sz="1800" dirty="0" smtClean="0">
              <a:latin typeface="Lato" panose="020B0604020202020204"/>
            </a:endParaRPr>
          </a:p>
          <a:p>
            <a:pPr lvl="0"/>
            <a:endParaRPr lang="fr-FR" sz="2000" dirty="0">
              <a:latin typeface="Lato" panose="020B0604020202020204"/>
            </a:endParaRPr>
          </a:p>
          <a:p>
            <a:pPr lvl="0"/>
            <a:endParaRPr lang="fr-FR" sz="2000" dirty="0" smtClean="0">
              <a:latin typeface="Lato" panose="020B0604020202020204"/>
            </a:endParaRPr>
          </a:p>
          <a:p>
            <a:pPr indent="-210741">
              <a:lnSpc>
                <a:spcPct val="115000"/>
              </a:lnSpc>
              <a:spcBef>
                <a:spcPts val="0"/>
              </a:spcBef>
              <a:buSzPts val="2300"/>
              <a:buFont typeface="Lato"/>
              <a:buChar char="●"/>
            </a:pPr>
            <a:endParaRPr lang="fr-FR" sz="1350" dirty="0">
              <a:latin typeface="Lato"/>
              <a:ea typeface="Lato"/>
              <a:cs typeface="Lato"/>
              <a:sym typeface="Lato"/>
            </a:endParaRPr>
          </a:p>
          <a:p>
            <a:pPr marL="0" indent="0">
              <a:spcBef>
                <a:spcPts val="0"/>
              </a:spcBef>
              <a:buNone/>
            </a:pPr>
            <a:endParaRPr dirty="0"/>
          </a:p>
          <a:p>
            <a:pPr marL="128588" indent="-28575">
              <a:buSzPts val="2800"/>
              <a:buNone/>
            </a:pPr>
            <a:endParaRPr dirty="0"/>
          </a:p>
        </p:txBody>
      </p:sp>
      <p:sp>
        <p:nvSpPr>
          <p:cNvPr id="172" name="Google Shape;172;p10"/>
          <p:cNvSpPr txBox="1">
            <a:spLocks noGrp="1"/>
          </p:cNvSpPr>
          <p:nvPr>
            <p:ph type="sldNum" idx="12"/>
          </p:nvPr>
        </p:nvSpPr>
        <p:spPr>
          <a:xfrm>
            <a:off x="5986463" y="4218385"/>
            <a:ext cx="1543050" cy="205369"/>
          </a:xfrm>
          <a:prstGeom prst="rect">
            <a:avLst/>
          </a:prstGeom>
        </p:spPr>
        <p:txBody>
          <a:bodyPr spcFirstLastPara="1" vert="horz" wrap="square" lIns="51427" tIns="25706" rIns="51427" bIns="25706" rtlCol="0" anchor="ctr" anchorCtr="0">
            <a:noAutofit/>
          </a:bodyPr>
          <a:lstStyle/>
          <a:p>
            <a:pPr>
              <a:buClr>
                <a:srgbClr val="000000"/>
              </a:buClr>
            </a:pPr>
            <a:fld id="{00000000-1234-1234-1234-123412341234}" type="slidenum">
              <a:rPr lang="fr-FR"/>
              <a:pPr>
                <a:buClr>
                  <a:srgbClr val="000000"/>
                </a:buClr>
              </a:pPr>
              <a:t>30</a:t>
            </a:fld>
            <a:endParaRPr/>
          </a:p>
        </p:txBody>
      </p:sp>
      <p:pic>
        <p:nvPicPr>
          <p:cNvPr id="2" name="Image 1"/>
          <p:cNvPicPr>
            <a:picLocks noChangeAspect="1"/>
          </p:cNvPicPr>
          <p:nvPr/>
        </p:nvPicPr>
        <p:blipFill>
          <a:blip r:embed="rId3"/>
          <a:stretch>
            <a:fillRect/>
          </a:stretch>
        </p:blipFill>
        <p:spPr>
          <a:xfrm>
            <a:off x="1834654" y="2533802"/>
            <a:ext cx="4151809" cy="1036700"/>
          </a:xfrm>
          <a:prstGeom prst="rect">
            <a:avLst/>
          </a:prstGeom>
        </p:spPr>
      </p:pic>
      <p:sp>
        <p:nvSpPr>
          <p:cNvPr id="3" name="Rectangle 2"/>
          <p:cNvSpPr/>
          <p:nvPr/>
        </p:nvSpPr>
        <p:spPr>
          <a:xfrm>
            <a:off x="1187624" y="3414199"/>
            <a:ext cx="5904656" cy="646331"/>
          </a:xfrm>
          <a:prstGeom prst="rect">
            <a:avLst/>
          </a:prstGeom>
        </p:spPr>
        <p:txBody>
          <a:bodyPr wrap="square">
            <a:spAutoFit/>
          </a:bodyPr>
          <a:lstStyle/>
          <a:p>
            <a:pPr marL="64294" lvl="0" indent="0">
              <a:buNone/>
            </a:pPr>
            <a:endParaRPr lang="fr-FR" dirty="0">
              <a:latin typeface="Lato" panose="020B0604020202020204"/>
            </a:endParaRPr>
          </a:p>
          <a:p>
            <a:pPr marL="285750" lvl="0" indent="-285750">
              <a:buFont typeface="Arial" panose="020B0604020202020204" pitchFamily="34" charset="0"/>
              <a:buChar char="•"/>
            </a:pPr>
            <a:r>
              <a:rPr lang="fr-FR" dirty="0">
                <a:solidFill>
                  <a:schemeClr val="tx2"/>
                </a:solidFill>
                <a:latin typeface="Lato" panose="020B0604020202020204"/>
              </a:rPr>
              <a:t>Financement au </a:t>
            </a:r>
            <a:r>
              <a:rPr lang="fr-FR" dirty="0" smtClean="0">
                <a:solidFill>
                  <a:schemeClr val="tx2"/>
                </a:solidFill>
                <a:latin typeface="Lato" panose="020B0604020202020204"/>
              </a:rPr>
              <a:t>forfait (de </a:t>
            </a:r>
            <a:r>
              <a:rPr lang="fr-FR" dirty="0">
                <a:solidFill>
                  <a:schemeClr val="tx2"/>
                </a:solidFill>
                <a:latin typeface="Lato" panose="020B0604020202020204"/>
              </a:rPr>
              <a:t>50 000€ à 150 000€) </a:t>
            </a:r>
          </a:p>
        </p:txBody>
      </p:sp>
      <p:pic>
        <p:nvPicPr>
          <p:cNvPr id="7" name="Image 6"/>
          <p:cNvPicPr>
            <a:picLocks noChangeAspect="1"/>
          </p:cNvPicPr>
          <p:nvPr/>
        </p:nvPicPr>
        <p:blipFill>
          <a:blip r:embed="rId4"/>
          <a:stretch>
            <a:fillRect/>
          </a:stretch>
        </p:blipFill>
        <p:spPr>
          <a:xfrm>
            <a:off x="7185861" y="269190"/>
            <a:ext cx="1234660" cy="1199130"/>
          </a:xfrm>
          <a:prstGeom prst="rect">
            <a:avLst/>
          </a:prstGeom>
        </p:spPr>
      </p:pic>
      <p:sp>
        <p:nvSpPr>
          <p:cNvPr id="8" name="Étoile à 5 branches 7"/>
          <p:cNvSpPr/>
          <p:nvPr/>
        </p:nvSpPr>
        <p:spPr>
          <a:xfrm>
            <a:off x="527242" y="1468320"/>
            <a:ext cx="216024" cy="216024"/>
          </a:xfrm>
          <a:prstGeom prst="star5">
            <a:avLst/>
          </a:prstGeom>
          <a:solidFill>
            <a:schemeClr val="accent3"/>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1887594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15616" y="908438"/>
            <a:ext cx="7886700" cy="994172"/>
          </a:xfrm>
        </p:spPr>
        <p:txBody>
          <a:bodyPr>
            <a:normAutofit/>
          </a:bodyPr>
          <a:lstStyle/>
          <a:p>
            <a:r>
              <a:rPr lang="fr-FR" sz="2800" dirty="0">
                <a:latin typeface="Lato" panose="020B0604020202020204" charset="0"/>
              </a:rPr>
              <a:t>Appels à propositions MSCA 2021 :</a:t>
            </a:r>
          </a:p>
        </p:txBody>
      </p:sp>
      <p:sp>
        <p:nvSpPr>
          <p:cNvPr id="3" name="Espace réservé du texte 2"/>
          <p:cNvSpPr>
            <a:spLocks noGrp="1"/>
          </p:cNvSpPr>
          <p:nvPr>
            <p:ph type="body" idx="1"/>
          </p:nvPr>
        </p:nvSpPr>
        <p:spPr>
          <a:xfrm>
            <a:off x="628650" y="1480355"/>
            <a:ext cx="7886700" cy="3263504"/>
          </a:xfrm>
        </p:spPr>
        <p:txBody>
          <a:bodyPr>
            <a:normAutofit/>
          </a:bodyPr>
          <a:lstStyle/>
          <a:p>
            <a:pPr marL="64294" indent="0">
              <a:buNone/>
            </a:pPr>
            <a:r>
              <a:rPr lang="fr-FR" sz="1125" dirty="0" smtClean="0">
                <a:latin typeface="Lato" panose="020B0604020202020204" charset="0"/>
              </a:rPr>
              <a:t>   </a:t>
            </a:r>
            <a:endParaRPr lang="fr-FR" sz="1125" dirty="0">
              <a:latin typeface="Lato" panose="020B0604020202020204" charset="0"/>
            </a:endParaRPr>
          </a:p>
        </p:txBody>
      </p:sp>
      <p:sp>
        <p:nvSpPr>
          <p:cNvPr id="4" name="Espace réservé du numéro de diapositive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smtClean="0">
                <a:ln>
                  <a:noFill/>
                </a:ln>
                <a:solidFill>
                  <a:srgbClr val="000091"/>
                </a:solidFill>
                <a:effectLst/>
                <a:uLnTx/>
                <a:uFillTx/>
                <a:latin typeface="Arial"/>
                <a:ea typeface="+mn-ea"/>
                <a:cs typeface="+mn-cs"/>
              </a:rPr>
              <a:t>  </a:t>
            </a:r>
            <a:endParaRPr kumimoji="0" lang="fr-FR" sz="1600" b="0" i="0" u="none" strike="noStrike" kern="1200" cap="none" spc="0" normalizeH="0" baseline="0" noProof="0" dirty="0">
              <a:ln>
                <a:noFill/>
              </a:ln>
              <a:solidFill>
                <a:srgbClr val="000091"/>
              </a:solidFill>
              <a:effectLst/>
              <a:uLnTx/>
              <a:uFillTx/>
              <a:latin typeface="Arial"/>
              <a:ea typeface="+mn-ea"/>
              <a:cs typeface="+mn-cs"/>
            </a:endParaRPr>
          </a:p>
        </p:txBody>
      </p:sp>
      <p:graphicFrame>
        <p:nvGraphicFramePr>
          <p:cNvPr id="7" name="Tableau 6"/>
          <p:cNvGraphicFramePr>
            <a:graphicFrameLocks noGrp="1"/>
          </p:cNvGraphicFramePr>
          <p:nvPr>
            <p:extLst>
              <p:ext uri="{D42A27DB-BD31-4B8C-83A1-F6EECF244321}">
                <p14:modId xmlns:p14="http://schemas.microsoft.com/office/powerpoint/2010/main" val="1205449020"/>
              </p:ext>
            </p:extLst>
          </p:nvPr>
        </p:nvGraphicFramePr>
        <p:xfrm>
          <a:off x="1656063" y="1799561"/>
          <a:ext cx="4350094" cy="2625092"/>
        </p:xfrm>
        <a:graphic>
          <a:graphicData uri="http://schemas.openxmlformats.org/drawingml/2006/table">
            <a:tbl>
              <a:tblPr firstRow="1" bandRow="1"/>
              <a:tblGrid>
                <a:gridCol w="2133470">
                  <a:extLst>
                    <a:ext uri="{9D8B030D-6E8A-4147-A177-3AD203B41FA5}">
                      <a16:colId xmlns:a16="http://schemas.microsoft.com/office/drawing/2014/main" val="4048762064"/>
                    </a:ext>
                  </a:extLst>
                </a:gridCol>
                <a:gridCol w="2216624">
                  <a:extLst>
                    <a:ext uri="{9D8B030D-6E8A-4147-A177-3AD203B41FA5}">
                      <a16:colId xmlns:a16="http://schemas.microsoft.com/office/drawing/2014/main" val="1938649630"/>
                    </a:ext>
                  </a:extLst>
                </a:gridCol>
              </a:tblGrid>
              <a:tr h="668655">
                <a:tc>
                  <a:txBody>
                    <a:bodyPr/>
                    <a:lstStyle/>
                    <a:p>
                      <a:pPr algn="ctr"/>
                      <a:r>
                        <a:rPr lang="fr-FR" sz="1100" b="1" dirty="0" smtClean="0"/>
                        <a:t>MSCA Doctoral Networks</a:t>
                      </a:r>
                      <a:endParaRPr lang="fr-FR" sz="1100" dirty="0"/>
                    </a:p>
                  </a:txBody>
                  <a:tcPr marL="51435" marR="51435" marT="25718" marB="25718"/>
                </a:tc>
                <a:tc>
                  <a:txBody>
                    <a:bodyPr/>
                    <a:lstStyle/>
                    <a:p>
                      <a:pPr marL="114300" indent="0" algn="ctr">
                        <a:buNone/>
                      </a:pPr>
                      <a:r>
                        <a:rPr lang="fr-FR" sz="1100" dirty="0" smtClean="0"/>
                        <a:t>Ouverture : 22 juin 2021</a:t>
                      </a:r>
                    </a:p>
                    <a:p>
                      <a:pPr marL="114300" indent="0" algn="ctr">
                        <a:buNone/>
                      </a:pPr>
                      <a:r>
                        <a:rPr lang="fr-FR" sz="1100" dirty="0" smtClean="0"/>
                        <a:t>Clôture  : 16 novembre 2021</a:t>
                      </a:r>
                    </a:p>
                    <a:p>
                      <a:pPr algn="ctr"/>
                      <a:endParaRPr lang="fr-FR" sz="1100" dirty="0"/>
                    </a:p>
                  </a:txBody>
                  <a:tcPr marL="51435" marR="51435" marT="25718" marB="25718"/>
                </a:tc>
                <a:extLst>
                  <a:ext uri="{0D108BD9-81ED-4DB2-BD59-A6C34878D82A}">
                    <a16:rowId xmlns:a16="http://schemas.microsoft.com/office/drawing/2014/main" val="4122264434"/>
                  </a:ext>
                </a:extLst>
              </a:tr>
              <a:tr h="668655">
                <a:tc>
                  <a:txBody>
                    <a:bodyPr/>
                    <a:lstStyle/>
                    <a:p>
                      <a:pPr algn="ctr"/>
                      <a:r>
                        <a:rPr lang="fr-FR" sz="1100" b="1" dirty="0" smtClean="0"/>
                        <a:t>MSCA Postdoctoral Fellowships</a:t>
                      </a:r>
                      <a:endParaRPr lang="fr-FR" sz="1100" dirty="0"/>
                    </a:p>
                  </a:txBody>
                  <a:tcPr marL="51435" marR="51435" marT="25718" marB="25718"/>
                </a:tc>
                <a:tc>
                  <a:txBody>
                    <a:bodyPr/>
                    <a:lstStyle/>
                    <a:p>
                      <a:pPr algn="ctr"/>
                      <a:r>
                        <a:rPr lang="fr-FR" sz="1100" dirty="0" smtClean="0"/>
                        <a:t>Ouverture : 22 juin 2021</a:t>
                      </a:r>
                    </a:p>
                    <a:p>
                      <a:pPr algn="ctr"/>
                      <a:r>
                        <a:rPr lang="fr-FR" sz="1100" dirty="0" smtClean="0"/>
                        <a:t>Clôture : 12</a:t>
                      </a:r>
                      <a:r>
                        <a:rPr lang="fr-FR" sz="1100" baseline="0" dirty="0" smtClean="0"/>
                        <a:t> octobre </a:t>
                      </a:r>
                      <a:r>
                        <a:rPr lang="fr-FR" sz="1100" dirty="0" smtClean="0"/>
                        <a:t>2021</a:t>
                      </a:r>
                    </a:p>
                    <a:p>
                      <a:pPr algn="ctr"/>
                      <a:endParaRPr lang="fr-FR" sz="1100" dirty="0"/>
                    </a:p>
                  </a:txBody>
                  <a:tcPr marL="51435" marR="51435" marT="25718" marB="25718"/>
                </a:tc>
                <a:extLst>
                  <a:ext uri="{0D108BD9-81ED-4DB2-BD59-A6C34878D82A}">
                    <a16:rowId xmlns:a16="http://schemas.microsoft.com/office/drawing/2014/main" val="3574572272"/>
                  </a:ext>
                </a:extLst>
              </a:tr>
              <a:tr h="514350">
                <a:tc>
                  <a:txBody>
                    <a:bodyPr/>
                    <a:lstStyle/>
                    <a:p>
                      <a:pPr algn="ctr"/>
                      <a:r>
                        <a:rPr lang="fr-FR" sz="1100" b="1" dirty="0" smtClean="0"/>
                        <a:t>MSCA Staff Exchanges</a:t>
                      </a:r>
                      <a:endParaRPr lang="fr-FR" sz="1100" b="1" dirty="0"/>
                    </a:p>
                  </a:txBody>
                  <a:tcPr marL="51435" marR="51435" marT="25718" marB="25718"/>
                </a:tc>
                <a:tc>
                  <a:txBody>
                    <a:bodyPr/>
                    <a:lstStyle/>
                    <a:p>
                      <a:pPr algn="ctr"/>
                      <a:r>
                        <a:rPr lang="fr-FR" sz="1100" dirty="0" smtClean="0"/>
                        <a:t>Ouverture : 7</a:t>
                      </a:r>
                      <a:r>
                        <a:rPr lang="fr-FR" sz="1100" baseline="0" dirty="0" smtClean="0"/>
                        <a:t> octobre </a:t>
                      </a:r>
                      <a:r>
                        <a:rPr lang="fr-FR" sz="1100" dirty="0" smtClean="0"/>
                        <a:t> 2021</a:t>
                      </a:r>
                    </a:p>
                    <a:p>
                      <a:pPr algn="ctr"/>
                      <a:r>
                        <a:rPr lang="fr-FR" sz="1100" dirty="0" smtClean="0"/>
                        <a:t>Clôture :</a:t>
                      </a:r>
                      <a:r>
                        <a:rPr lang="fr-FR" sz="1100" baseline="0" dirty="0" smtClean="0"/>
                        <a:t> 9 mars 2022</a:t>
                      </a:r>
                      <a:endParaRPr lang="fr-FR" sz="1100" dirty="0"/>
                    </a:p>
                  </a:txBody>
                  <a:tcPr marL="51435" marR="51435" marT="25718" marB="25718"/>
                </a:tc>
                <a:extLst>
                  <a:ext uri="{0D108BD9-81ED-4DB2-BD59-A6C34878D82A}">
                    <a16:rowId xmlns:a16="http://schemas.microsoft.com/office/drawing/2014/main" val="4217827230"/>
                  </a:ext>
                </a:extLst>
              </a:tr>
              <a:tr h="371475">
                <a:tc>
                  <a:txBody>
                    <a:bodyPr/>
                    <a:lstStyle/>
                    <a:p>
                      <a:pPr algn="ctr"/>
                      <a:r>
                        <a:rPr lang="fr-FR" sz="1100" b="1" dirty="0" smtClean="0"/>
                        <a:t>MSCA COFUND</a:t>
                      </a:r>
                      <a:endParaRPr lang="fr-FR" sz="1100" b="1" dirty="0"/>
                    </a:p>
                  </a:txBody>
                  <a:tcPr marL="51435" marR="51435" marT="25718" marB="25718"/>
                </a:tc>
                <a:tc>
                  <a:txBody>
                    <a:bodyPr/>
                    <a:lstStyle/>
                    <a:p>
                      <a:pPr algn="ctr"/>
                      <a:r>
                        <a:rPr lang="fr-FR" sz="1100" dirty="0" smtClean="0"/>
                        <a:t>Ouverture : 12</a:t>
                      </a:r>
                      <a:r>
                        <a:rPr lang="fr-FR" sz="1100" baseline="0" dirty="0" smtClean="0"/>
                        <a:t> octobre</a:t>
                      </a:r>
                      <a:r>
                        <a:rPr lang="fr-FR" sz="1100" dirty="0" smtClean="0"/>
                        <a:t> 2021</a:t>
                      </a:r>
                    </a:p>
                    <a:p>
                      <a:pPr algn="ctr"/>
                      <a:r>
                        <a:rPr lang="fr-FR" sz="1100" dirty="0" smtClean="0"/>
                        <a:t>Clôture : 10</a:t>
                      </a:r>
                      <a:r>
                        <a:rPr lang="fr-FR" sz="1100" baseline="0" dirty="0" smtClean="0"/>
                        <a:t> février</a:t>
                      </a:r>
                      <a:r>
                        <a:rPr lang="fr-FR" sz="1100" dirty="0" smtClean="0"/>
                        <a:t> 2022 </a:t>
                      </a:r>
                      <a:endParaRPr lang="fr-FR" sz="1100" dirty="0"/>
                    </a:p>
                  </a:txBody>
                  <a:tcPr marL="51435" marR="51435" marT="25718" marB="25718"/>
                </a:tc>
                <a:extLst>
                  <a:ext uri="{0D108BD9-81ED-4DB2-BD59-A6C34878D82A}">
                    <a16:rowId xmlns:a16="http://schemas.microsoft.com/office/drawing/2014/main" val="3892132015"/>
                  </a:ext>
                </a:extLst>
              </a:tr>
              <a:tr h="371475">
                <a:tc>
                  <a:txBody>
                    <a:bodyPr/>
                    <a:lstStyle/>
                    <a:p>
                      <a:pPr algn="ctr"/>
                      <a:r>
                        <a:rPr lang="fr-FR" sz="1100" b="1" dirty="0" smtClean="0"/>
                        <a:t>MSCA and </a:t>
                      </a:r>
                      <a:r>
                        <a:rPr lang="fr-FR" sz="1100" b="1" dirty="0" err="1" smtClean="0"/>
                        <a:t>Citizens</a:t>
                      </a:r>
                      <a:r>
                        <a:rPr lang="fr-FR" sz="1100" b="1" dirty="0" smtClean="0"/>
                        <a:t> 2022</a:t>
                      </a:r>
                      <a:endParaRPr lang="fr-FR" sz="1100" b="1" dirty="0"/>
                    </a:p>
                  </a:txBody>
                  <a:tcPr marL="51435" marR="51435" marT="25718" marB="25718"/>
                </a:tc>
                <a:tc>
                  <a:txBody>
                    <a:bodyPr/>
                    <a:lstStyle/>
                    <a:p>
                      <a:pPr algn="ctr"/>
                      <a:r>
                        <a:rPr lang="fr-FR" sz="1100" dirty="0" smtClean="0"/>
                        <a:t>Ouverture : 22 juin 2021</a:t>
                      </a:r>
                    </a:p>
                    <a:p>
                      <a:pPr algn="ctr"/>
                      <a:r>
                        <a:rPr lang="fr-FR" sz="1100" dirty="0" smtClean="0"/>
                        <a:t>Clôture : 7</a:t>
                      </a:r>
                      <a:r>
                        <a:rPr lang="fr-FR" sz="1100" baseline="0" dirty="0" smtClean="0"/>
                        <a:t> octo</a:t>
                      </a:r>
                      <a:r>
                        <a:rPr lang="fr-FR" sz="1100" dirty="0" smtClean="0"/>
                        <a:t>bre 2021</a:t>
                      </a:r>
                      <a:endParaRPr lang="fr-FR" sz="1100" dirty="0"/>
                    </a:p>
                  </a:txBody>
                  <a:tcPr marL="51435" marR="51435" marT="25718" marB="25718"/>
                </a:tc>
                <a:extLst>
                  <a:ext uri="{0D108BD9-81ED-4DB2-BD59-A6C34878D82A}">
                    <a16:rowId xmlns:a16="http://schemas.microsoft.com/office/drawing/2014/main" val="2347882235"/>
                  </a:ext>
                </a:extLst>
              </a:tr>
            </a:tbl>
          </a:graphicData>
        </a:graphic>
      </p:graphicFrame>
      <p:sp>
        <p:nvSpPr>
          <p:cNvPr id="5" name="Rectangle 4"/>
          <p:cNvSpPr/>
          <p:nvPr/>
        </p:nvSpPr>
        <p:spPr>
          <a:xfrm>
            <a:off x="6660232" y="2355726"/>
            <a:ext cx="936104" cy="936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07750483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just"/>
            <a:r>
              <a:rPr lang="fr-FR" sz="1800" dirty="0" smtClean="0"/>
              <a:t>Appel à candidatures pour experts</a:t>
            </a:r>
            <a:endParaRPr lang="fr-FR" sz="1800" dirty="0"/>
          </a:p>
        </p:txBody>
      </p:sp>
      <p:sp>
        <p:nvSpPr>
          <p:cNvPr id="3" name="Espace réservé du contenu 2"/>
          <p:cNvSpPr>
            <a:spLocks noGrp="1"/>
          </p:cNvSpPr>
          <p:nvPr>
            <p:ph sz="quarter" idx="14"/>
          </p:nvPr>
        </p:nvSpPr>
        <p:spPr>
          <a:xfrm>
            <a:off x="359997" y="1491630"/>
            <a:ext cx="4139995" cy="3006048"/>
          </a:xfrm>
        </p:spPr>
        <p:txBody>
          <a:bodyPr/>
          <a:lstStyle/>
          <a:p>
            <a:pPr marL="342900" indent="-342900">
              <a:buClr>
                <a:srgbClr val="F3DB2B"/>
              </a:buClr>
              <a:buFont typeface="Wingdings" panose="05000000000000000000" pitchFamily="2" charset="2"/>
              <a:buChar char="Ø"/>
            </a:pPr>
            <a:r>
              <a:rPr lang="fr-FR" sz="1400" dirty="0"/>
              <a:t>Pourquoi ? Intéressant, formateur, </a:t>
            </a:r>
            <a:r>
              <a:rPr lang="fr-FR" sz="1400" dirty="0" smtClean="0"/>
              <a:t>réseau </a:t>
            </a:r>
            <a:r>
              <a:rPr lang="fr-FR" sz="1400" dirty="0"/>
              <a:t>pro, se faire connaître auprès de la C.E. et des autres, </a:t>
            </a:r>
            <a:r>
              <a:rPr lang="fr-FR" sz="1400" dirty="0" smtClean="0"/>
              <a:t>CV</a:t>
            </a:r>
            <a:endParaRPr lang="fr-FR" sz="1400" dirty="0"/>
          </a:p>
          <a:p>
            <a:pPr marL="342900" indent="-342900">
              <a:buClr>
                <a:srgbClr val="F3DB2B"/>
              </a:buClr>
              <a:buFont typeface="Wingdings" panose="05000000000000000000" pitchFamily="2" charset="2"/>
              <a:buChar char="Ø"/>
            </a:pPr>
            <a:r>
              <a:rPr lang="fr-FR" sz="1400" dirty="0" smtClean="0"/>
              <a:t>Comment ? Ouvert </a:t>
            </a:r>
            <a:r>
              <a:rPr lang="fr-FR" sz="1400" dirty="0"/>
              <a:t>en continu : pas de date limite mais un appel </a:t>
            </a:r>
            <a:r>
              <a:rPr lang="fr-FR" sz="1400" dirty="0" smtClean="0"/>
              <a:t>en cours pour </a:t>
            </a:r>
            <a:r>
              <a:rPr lang="fr-FR" sz="1400" dirty="0"/>
              <a:t>la nouvelle période 2021 - 2027</a:t>
            </a:r>
          </a:p>
          <a:p>
            <a:pPr marL="342900" indent="-342900">
              <a:buClr>
                <a:srgbClr val="F3DB2B"/>
              </a:buClr>
              <a:buFont typeface="Wingdings" panose="05000000000000000000" pitchFamily="2" charset="2"/>
              <a:buChar char="Ø"/>
            </a:pPr>
            <a:r>
              <a:rPr lang="fr-FR" sz="1400" dirty="0"/>
              <a:t>Une base avec un fort renouvellement : rotation annuelle de 30% </a:t>
            </a:r>
          </a:p>
          <a:p>
            <a:pPr marL="342900" indent="-342900">
              <a:buClr>
                <a:srgbClr val="F3DB2B"/>
              </a:buClr>
              <a:buFont typeface="Wingdings" panose="05000000000000000000" pitchFamily="2" charset="2"/>
              <a:buChar char="Ø"/>
            </a:pPr>
            <a:r>
              <a:rPr lang="fr-FR" sz="1400" dirty="0" smtClean="0"/>
              <a:t>Actions </a:t>
            </a:r>
            <a:r>
              <a:rPr lang="fr-FR" sz="1400" dirty="0"/>
              <a:t>: évaluation ; mais aussi rapports sur demande de la C.E.</a:t>
            </a:r>
          </a:p>
          <a:p>
            <a:pPr marL="342900" indent="-342900">
              <a:buClr>
                <a:srgbClr val="F3DB2B"/>
              </a:buClr>
              <a:buFont typeface="Wingdings" panose="05000000000000000000" pitchFamily="2" charset="2"/>
              <a:buChar char="Ø"/>
            </a:pPr>
            <a:r>
              <a:rPr lang="fr-FR" sz="1400" dirty="0"/>
              <a:t>Rémunéré : 450 € / jour</a:t>
            </a:r>
          </a:p>
          <a:p>
            <a:pPr marL="171450" indent="-171450">
              <a:spcAft>
                <a:spcPts val="0"/>
              </a:spcAft>
              <a:buClr>
                <a:schemeClr val="accent5">
                  <a:lumMod val="60000"/>
                  <a:lumOff val="40000"/>
                </a:schemeClr>
              </a:buClr>
              <a:buFont typeface="Wingdings" panose="05000000000000000000" pitchFamily="2" charset="2"/>
              <a:buChar char="Ø"/>
            </a:pPr>
            <a:endParaRPr lang="fr-FR" sz="1400" dirty="0"/>
          </a:p>
        </p:txBody>
      </p:sp>
      <p:sp>
        <p:nvSpPr>
          <p:cNvPr id="4" name="Espace réservé du texte 3"/>
          <p:cNvSpPr>
            <a:spLocks noGrp="1"/>
          </p:cNvSpPr>
          <p:nvPr>
            <p:ph type="body" sz="quarter" idx="13"/>
          </p:nvPr>
        </p:nvSpPr>
        <p:spPr/>
        <p:txBody>
          <a:bodyPr/>
          <a:lstStyle/>
          <a:p>
            <a:pPr marL="0" indent="0">
              <a:buNone/>
            </a:pPr>
            <a:r>
              <a:rPr lang="fr-FR" sz="2200" dirty="0" smtClean="0"/>
              <a:t>Devenir expert évaluateur des projets</a:t>
            </a:r>
            <a:endParaRPr lang="fr-FR" sz="2200"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32</a:t>
            </a:fld>
            <a:endParaRPr lang="fr-FR" dirty="0"/>
          </a:p>
        </p:txBody>
      </p:sp>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6998" y="1705051"/>
            <a:ext cx="3790530" cy="2018956"/>
          </a:xfrm>
          <a:prstGeom prst="rect">
            <a:avLst/>
          </a:prstGeom>
        </p:spPr>
      </p:pic>
      <p:sp>
        <p:nvSpPr>
          <p:cNvPr id="9" name="ZoneTexte 8"/>
          <p:cNvSpPr txBox="1"/>
          <p:nvPr/>
        </p:nvSpPr>
        <p:spPr>
          <a:xfrm>
            <a:off x="5039335" y="3802878"/>
            <a:ext cx="3727001" cy="646331"/>
          </a:xfrm>
          <a:prstGeom prst="rect">
            <a:avLst/>
          </a:prstGeom>
          <a:noFill/>
        </p:spPr>
        <p:txBody>
          <a:bodyPr wrap="square" rtlCol="0">
            <a:spAutoFit/>
          </a:bodyPr>
          <a:lstStyle/>
          <a:p>
            <a:r>
              <a:rPr lang="fr-FR" sz="1200" dirty="0">
                <a:solidFill>
                  <a:srgbClr val="00008D"/>
                </a:solidFill>
                <a:hlinkClick r:id="rId4"/>
              </a:rPr>
              <a:t>https://</a:t>
            </a:r>
            <a:r>
              <a:rPr lang="fr-FR" sz="1200" dirty="0" smtClean="0">
                <a:solidFill>
                  <a:srgbClr val="00008D"/>
                </a:solidFill>
                <a:hlinkClick r:id="rId4"/>
              </a:rPr>
              <a:t>ec.europa.eu/info/funding-tenders/opportunities/portal/screen/work-as-an-expert</a:t>
            </a:r>
            <a:r>
              <a:rPr lang="fr-FR" sz="1200" dirty="0" smtClean="0">
                <a:solidFill>
                  <a:srgbClr val="00008D"/>
                </a:solidFill>
              </a:rPr>
              <a:t> </a:t>
            </a:r>
            <a:endParaRPr lang="fr-FR" sz="1200" dirty="0">
              <a:solidFill>
                <a:srgbClr val="00008D"/>
              </a:solidFill>
            </a:endParaRPr>
          </a:p>
        </p:txBody>
      </p:sp>
    </p:spTree>
    <p:extLst>
      <p:ext uri="{BB962C8B-B14F-4D97-AF65-F5344CB8AC3E}">
        <p14:creationId xmlns:p14="http://schemas.microsoft.com/office/powerpoint/2010/main" val="158263440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a:bodyPr>
          <a:lstStyle/>
          <a:p>
            <a:r>
              <a:rPr lang="fr-FR" sz="2800" dirty="0" smtClean="0"/>
              <a:t>Quelques conseils pour préparer une bonne proposition MSCA</a:t>
            </a:r>
            <a:endParaRPr lang="fr-FR" sz="2800" dirty="0"/>
          </a:p>
        </p:txBody>
      </p:sp>
      <p:sp>
        <p:nvSpPr>
          <p:cNvPr id="3" name="Sous-titre 2"/>
          <p:cNvSpPr>
            <a:spLocks noGrp="1"/>
          </p:cNvSpPr>
          <p:nvPr>
            <p:ph type="subTitle" idx="1"/>
          </p:nvPr>
        </p:nvSpPr>
        <p:spPr>
          <a:xfrm>
            <a:off x="1166704" y="3507854"/>
            <a:ext cx="6858000" cy="1241822"/>
          </a:xfrm>
        </p:spPr>
        <p:txBody>
          <a:bodyPr/>
          <a:lstStyle/>
          <a:p>
            <a:r>
              <a:rPr lang="fr-FR" dirty="0" smtClean="0"/>
              <a:t>Focus sur </a:t>
            </a:r>
          </a:p>
          <a:p>
            <a:r>
              <a:rPr lang="fr-FR" dirty="0" smtClean="0"/>
              <a:t>Doctoral Networks, Postdoctoral </a:t>
            </a:r>
            <a:r>
              <a:rPr lang="fr-FR" dirty="0" err="1" smtClean="0"/>
              <a:t>Fellowships</a:t>
            </a:r>
            <a:r>
              <a:rPr lang="fr-FR" dirty="0" smtClean="0"/>
              <a:t> et Staff Exchanges</a:t>
            </a:r>
            <a:endParaRPr lang="fr-FR" dirty="0"/>
          </a:p>
        </p:txBody>
      </p:sp>
    </p:spTree>
    <p:extLst>
      <p:ext uri="{BB962C8B-B14F-4D97-AF65-F5344CB8AC3E}">
        <p14:creationId xmlns:p14="http://schemas.microsoft.com/office/powerpoint/2010/main" val="4282216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3568" y="1080441"/>
            <a:ext cx="7886700" cy="994172"/>
          </a:xfrm>
        </p:spPr>
        <p:txBody>
          <a:bodyPr/>
          <a:lstStyle/>
          <a:p>
            <a:r>
              <a:rPr lang="fr-FR" dirty="0" smtClean="0"/>
              <a:t>Quelques règles de base</a:t>
            </a:r>
            <a:endParaRPr lang="fr-FR" dirty="0"/>
          </a:p>
        </p:txBody>
      </p:sp>
      <p:sp>
        <p:nvSpPr>
          <p:cNvPr id="3" name="Espace réservé du contenu 2"/>
          <p:cNvSpPr>
            <a:spLocks noGrp="1"/>
          </p:cNvSpPr>
          <p:nvPr>
            <p:ph idx="1"/>
          </p:nvPr>
        </p:nvSpPr>
        <p:spPr>
          <a:xfrm>
            <a:off x="628650" y="2074613"/>
            <a:ext cx="7886700" cy="3263504"/>
          </a:xfrm>
        </p:spPr>
        <p:txBody>
          <a:bodyPr/>
          <a:lstStyle/>
          <a:p>
            <a:r>
              <a:rPr lang="fr-FR" sz="1600" dirty="0" smtClean="0"/>
              <a:t>Commencer à construire sa proposition très tôt</a:t>
            </a:r>
          </a:p>
          <a:p>
            <a:r>
              <a:rPr lang="fr-FR" sz="1600" dirty="0" smtClean="0"/>
              <a:t>Bien lire des documents constitutifs de l’appel à projets</a:t>
            </a:r>
          </a:p>
          <a:p>
            <a:r>
              <a:rPr lang="fr-FR" sz="1600" b="1" dirty="0" smtClean="0"/>
              <a:t>Se faire aider </a:t>
            </a:r>
            <a:r>
              <a:rPr lang="fr-FR" sz="1600" dirty="0" smtClean="0"/>
              <a:t>(par vos pairs et par les services d’accompagnement</a:t>
            </a:r>
            <a:r>
              <a:rPr lang="fr-FR" dirty="0" smtClean="0"/>
              <a:t>) </a:t>
            </a:r>
          </a:p>
          <a:p>
            <a:endParaRPr lang="fr-FR" dirty="0"/>
          </a:p>
        </p:txBody>
      </p:sp>
    </p:spTree>
    <p:extLst>
      <p:ext uri="{BB962C8B-B14F-4D97-AF65-F5344CB8AC3E}">
        <p14:creationId xmlns:p14="http://schemas.microsoft.com/office/powerpoint/2010/main" val="20832742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43950" y="771550"/>
            <a:ext cx="8120198" cy="994172"/>
          </a:xfrm>
        </p:spPr>
        <p:txBody>
          <a:bodyPr/>
          <a:lstStyle/>
          <a:p>
            <a:r>
              <a:rPr lang="fr-FR" dirty="0" smtClean="0"/>
              <a:t>Programme de recherche et de formation (1/2)</a:t>
            </a:r>
            <a:endParaRPr lang="fr-FR" dirty="0"/>
          </a:p>
        </p:txBody>
      </p:sp>
      <p:sp>
        <p:nvSpPr>
          <p:cNvPr id="3" name="Espace réservé du contenu 2"/>
          <p:cNvSpPr>
            <a:spLocks noGrp="1"/>
          </p:cNvSpPr>
          <p:nvPr>
            <p:ph idx="1"/>
          </p:nvPr>
        </p:nvSpPr>
        <p:spPr>
          <a:xfrm>
            <a:off x="634551" y="1765722"/>
            <a:ext cx="7886700" cy="3263504"/>
          </a:xfrm>
        </p:spPr>
        <p:txBody>
          <a:bodyPr>
            <a:normAutofit/>
          </a:bodyPr>
          <a:lstStyle/>
          <a:p>
            <a:r>
              <a:rPr lang="fr-FR" sz="1600" dirty="0" smtClean="0"/>
              <a:t>La </a:t>
            </a:r>
            <a:r>
              <a:rPr lang="fr-FR" sz="1600" b="1" dirty="0" smtClean="0"/>
              <a:t>carrière des chercheurs </a:t>
            </a:r>
            <a:r>
              <a:rPr lang="fr-FR" sz="1600" dirty="0" smtClean="0"/>
              <a:t>est au cœur des MSCA</a:t>
            </a:r>
          </a:p>
          <a:p>
            <a:r>
              <a:rPr lang="fr-FR" sz="1600" dirty="0" smtClean="0"/>
              <a:t>Préciser des objectifs </a:t>
            </a:r>
            <a:r>
              <a:rPr lang="fr-FR" sz="1600" b="1" dirty="0" smtClean="0"/>
              <a:t>de recherche </a:t>
            </a:r>
            <a:r>
              <a:rPr lang="fr-FR" sz="1600" dirty="0" smtClean="0"/>
              <a:t>et </a:t>
            </a:r>
            <a:r>
              <a:rPr lang="fr-FR" sz="1600" b="1" dirty="0" smtClean="0"/>
              <a:t>de formation</a:t>
            </a:r>
          </a:p>
          <a:p>
            <a:r>
              <a:rPr lang="fr-FR" sz="1600" dirty="0" smtClean="0"/>
              <a:t>Doctoral networks : quel est le </a:t>
            </a:r>
            <a:r>
              <a:rPr lang="fr-FR" sz="1600" b="1" dirty="0" smtClean="0"/>
              <a:t>besoin en formation doctorale </a:t>
            </a:r>
            <a:r>
              <a:rPr lang="fr-FR" sz="1600" dirty="0" smtClean="0"/>
              <a:t>au niveau européen auquel vous répondez?</a:t>
            </a:r>
          </a:p>
          <a:p>
            <a:r>
              <a:rPr lang="fr-FR" sz="1600" dirty="0" smtClean="0"/>
              <a:t>Programme de recherche : ambitieux, crédible, innovant, opportun</a:t>
            </a:r>
          </a:p>
          <a:p>
            <a:r>
              <a:rPr lang="fr-FR" sz="1600" dirty="0" smtClean="0"/>
              <a:t>Quelles </a:t>
            </a:r>
            <a:r>
              <a:rPr lang="fr-FR" sz="1600" b="1" dirty="0" smtClean="0"/>
              <a:t>passerelles</a:t>
            </a:r>
            <a:r>
              <a:rPr lang="fr-FR" sz="1600" dirty="0" smtClean="0"/>
              <a:t> et quelles opportunités ce programme de va-t-il créer pour les chercheurs impliqués?</a:t>
            </a:r>
          </a:p>
          <a:p>
            <a:r>
              <a:rPr lang="fr-FR" sz="1600" dirty="0" smtClean="0"/>
              <a:t>Concevoir le programme de sorte à </a:t>
            </a:r>
            <a:r>
              <a:rPr lang="fr-FR" sz="1600" b="1" dirty="0" smtClean="0"/>
              <a:t>favoriser les contacts </a:t>
            </a:r>
            <a:r>
              <a:rPr lang="fr-FR" sz="1600" dirty="0" smtClean="0"/>
              <a:t>entre les partenaires et l’exposition des chercheurs aux différents</a:t>
            </a:r>
            <a:r>
              <a:rPr lang="fr-FR" sz="1600" b="1" dirty="0" smtClean="0"/>
              <a:t> environnements de recherche</a:t>
            </a:r>
          </a:p>
        </p:txBody>
      </p:sp>
    </p:spTree>
    <p:extLst>
      <p:ext uri="{BB962C8B-B14F-4D97-AF65-F5344CB8AC3E}">
        <p14:creationId xmlns:p14="http://schemas.microsoft.com/office/powerpoint/2010/main" val="12841542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55576" y="1563638"/>
            <a:ext cx="7886700" cy="3263504"/>
          </a:xfrm>
        </p:spPr>
        <p:txBody>
          <a:bodyPr/>
          <a:lstStyle/>
          <a:p>
            <a:endParaRPr lang="fr-FR" dirty="0" smtClean="0"/>
          </a:p>
          <a:p>
            <a:r>
              <a:rPr lang="fr-FR" sz="1600" dirty="0"/>
              <a:t>Expliquer et mettre en avant </a:t>
            </a:r>
            <a:r>
              <a:rPr lang="fr-FR" sz="1600" b="1" dirty="0"/>
              <a:t>l’interdisciplinarité</a:t>
            </a:r>
          </a:p>
          <a:p>
            <a:r>
              <a:rPr lang="fr-FR" sz="1600" dirty="0"/>
              <a:t>La contribution du secteur non-académique à la formation doit être </a:t>
            </a:r>
            <a:r>
              <a:rPr lang="fr-FR" sz="1600" b="1" dirty="0"/>
              <a:t>significative</a:t>
            </a:r>
            <a:endParaRPr lang="fr-FR" sz="1600" dirty="0"/>
          </a:p>
          <a:p>
            <a:r>
              <a:rPr lang="fr-FR" sz="1600" dirty="0"/>
              <a:t>Transfert de connaissances  - </a:t>
            </a:r>
            <a:r>
              <a:rPr lang="fr-FR" sz="1600" b="1" dirty="0"/>
              <a:t>dans les deux sens</a:t>
            </a:r>
          </a:p>
          <a:p>
            <a:r>
              <a:rPr lang="fr-FR" sz="1600" dirty="0"/>
              <a:t>Quelles compétences, quelle complémentarité et comment ce transfert sera </a:t>
            </a:r>
            <a:r>
              <a:rPr lang="fr-FR" sz="1600" b="1" dirty="0"/>
              <a:t>facilité</a:t>
            </a:r>
            <a:r>
              <a:rPr lang="fr-FR" sz="1600" dirty="0"/>
              <a:t>?</a:t>
            </a:r>
          </a:p>
          <a:p>
            <a:r>
              <a:rPr lang="fr-FR" sz="1600" dirty="0"/>
              <a:t>Formation par la recherche /compétences transférables</a:t>
            </a:r>
          </a:p>
          <a:p>
            <a:r>
              <a:rPr lang="fr-FR" sz="1600" dirty="0"/>
              <a:t>Formation au niveau réseau / formations « à la carte »</a:t>
            </a:r>
          </a:p>
          <a:p>
            <a:r>
              <a:rPr lang="fr-FR" sz="1600" dirty="0"/>
              <a:t>Expliquer l’intérêt des « </a:t>
            </a:r>
            <a:r>
              <a:rPr lang="fr-FR" sz="1600" b="1" dirty="0" err="1"/>
              <a:t>secondments</a:t>
            </a:r>
            <a:r>
              <a:rPr lang="fr-FR" sz="1600" dirty="0"/>
              <a:t> » </a:t>
            </a:r>
          </a:p>
          <a:p>
            <a:pPr marL="0" indent="0">
              <a:buNone/>
            </a:pPr>
            <a:endParaRPr lang="fr-FR" dirty="0"/>
          </a:p>
        </p:txBody>
      </p:sp>
      <p:sp>
        <p:nvSpPr>
          <p:cNvPr id="5" name="Titre 1"/>
          <p:cNvSpPr>
            <a:spLocks noGrp="1"/>
          </p:cNvSpPr>
          <p:nvPr>
            <p:ph type="title"/>
          </p:nvPr>
        </p:nvSpPr>
        <p:spPr>
          <a:xfrm>
            <a:off x="628650" y="771550"/>
            <a:ext cx="7886700" cy="994172"/>
          </a:xfrm>
        </p:spPr>
        <p:txBody>
          <a:bodyPr/>
          <a:lstStyle/>
          <a:p>
            <a:r>
              <a:rPr lang="fr-FR" dirty="0" smtClean="0"/>
              <a:t>Programme de recherche et de formation (2/2)</a:t>
            </a:r>
            <a:endParaRPr lang="fr-FR" dirty="0"/>
          </a:p>
        </p:txBody>
      </p:sp>
    </p:spTree>
    <p:extLst>
      <p:ext uri="{BB962C8B-B14F-4D97-AF65-F5344CB8AC3E}">
        <p14:creationId xmlns:p14="http://schemas.microsoft.com/office/powerpoint/2010/main" val="34598541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8650" y="771550"/>
            <a:ext cx="7886700" cy="994172"/>
          </a:xfrm>
        </p:spPr>
        <p:txBody>
          <a:bodyPr/>
          <a:lstStyle/>
          <a:p>
            <a:r>
              <a:rPr lang="fr-FR" dirty="0" smtClean="0"/>
              <a:t>Qualité du consortium</a:t>
            </a:r>
            <a:endParaRPr lang="fr-FR" dirty="0"/>
          </a:p>
        </p:txBody>
      </p:sp>
      <p:sp>
        <p:nvSpPr>
          <p:cNvPr id="3" name="Espace réservé du contenu 2"/>
          <p:cNvSpPr>
            <a:spLocks noGrp="1"/>
          </p:cNvSpPr>
          <p:nvPr>
            <p:ph idx="1"/>
          </p:nvPr>
        </p:nvSpPr>
        <p:spPr>
          <a:xfrm>
            <a:off x="628650" y="1707654"/>
            <a:ext cx="7886700" cy="3263504"/>
          </a:xfrm>
        </p:spPr>
        <p:txBody>
          <a:bodyPr>
            <a:normAutofit/>
          </a:bodyPr>
          <a:lstStyle/>
          <a:p>
            <a:r>
              <a:rPr lang="fr-FR" sz="1600" b="1" dirty="0" smtClean="0"/>
              <a:t>Complémentarité</a:t>
            </a:r>
            <a:r>
              <a:rPr lang="fr-FR" sz="1600" dirty="0" smtClean="0"/>
              <a:t>  : entre les membres du consortium, entre le boursier, son encadrant et le laboratoire d’accueil</a:t>
            </a:r>
          </a:p>
          <a:p>
            <a:r>
              <a:rPr lang="fr-FR" sz="1600" dirty="0" smtClean="0"/>
              <a:t>Participation du secteur </a:t>
            </a:r>
            <a:r>
              <a:rPr lang="fr-FR" sz="1600" b="1" dirty="0" smtClean="0"/>
              <a:t>non-académique </a:t>
            </a:r>
          </a:p>
          <a:p>
            <a:r>
              <a:rPr lang="fr-FR" sz="1600" dirty="0"/>
              <a:t>Souligner les </a:t>
            </a:r>
            <a:r>
              <a:rPr lang="fr-FR" sz="1600" b="1" dirty="0"/>
              <a:t>collaborations </a:t>
            </a:r>
            <a:r>
              <a:rPr lang="fr-FR" sz="1600" b="1" dirty="0" smtClean="0"/>
              <a:t>existantes</a:t>
            </a:r>
            <a:r>
              <a:rPr lang="fr-FR" sz="1600" dirty="0" smtClean="0"/>
              <a:t> </a:t>
            </a:r>
            <a:r>
              <a:rPr lang="fr-FR" sz="1600" dirty="0"/>
              <a:t>et la création de </a:t>
            </a:r>
            <a:r>
              <a:rPr lang="fr-FR" sz="1600" b="1" dirty="0"/>
              <a:t>nouvelles interactions </a:t>
            </a:r>
            <a:r>
              <a:rPr lang="fr-FR" sz="1600" dirty="0"/>
              <a:t>entre les participants dans le cadre du </a:t>
            </a:r>
            <a:r>
              <a:rPr lang="fr-FR" sz="1600" dirty="0" smtClean="0"/>
              <a:t>projet</a:t>
            </a:r>
          </a:p>
          <a:p>
            <a:r>
              <a:rPr lang="fr-FR" sz="1600" dirty="0" smtClean="0"/>
              <a:t>Expliquer les </a:t>
            </a:r>
            <a:r>
              <a:rPr lang="fr-FR" sz="1600" b="1" dirty="0" smtClean="0"/>
              <a:t>aspects pratiques </a:t>
            </a:r>
            <a:r>
              <a:rPr lang="fr-FR" sz="1600" dirty="0" smtClean="0"/>
              <a:t>de l’interaction entre les membres du consortium dans le cadre du projet</a:t>
            </a:r>
          </a:p>
          <a:p>
            <a:endParaRPr lang="fr-FR" dirty="0">
              <a:solidFill>
                <a:srgbClr val="094881"/>
              </a:solidFill>
            </a:endParaRPr>
          </a:p>
          <a:p>
            <a:pPr marL="0" indent="0">
              <a:buNone/>
            </a:pPr>
            <a:endParaRPr lang="fr-FR" dirty="0" smtClean="0"/>
          </a:p>
          <a:p>
            <a:endParaRPr lang="fr-FR" dirty="0"/>
          </a:p>
        </p:txBody>
      </p:sp>
    </p:spTree>
    <p:extLst>
      <p:ext uri="{BB962C8B-B14F-4D97-AF65-F5344CB8AC3E}">
        <p14:creationId xmlns:p14="http://schemas.microsoft.com/office/powerpoint/2010/main" val="22795913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55576" y="713482"/>
            <a:ext cx="7886700" cy="994172"/>
          </a:xfrm>
        </p:spPr>
        <p:txBody>
          <a:bodyPr/>
          <a:lstStyle/>
          <a:p>
            <a:r>
              <a:rPr lang="fr-FR" dirty="0" smtClean="0"/>
              <a:t>Supervision</a:t>
            </a:r>
            <a:endParaRPr lang="fr-FR" dirty="0"/>
          </a:p>
        </p:txBody>
      </p:sp>
      <p:sp>
        <p:nvSpPr>
          <p:cNvPr id="3" name="Espace réservé du contenu 2"/>
          <p:cNvSpPr>
            <a:spLocks noGrp="1"/>
          </p:cNvSpPr>
          <p:nvPr>
            <p:ph idx="1"/>
          </p:nvPr>
        </p:nvSpPr>
        <p:spPr>
          <a:xfrm>
            <a:off x="628650" y="1707654"/>
            <a:ext cx="7886700" cy="3263504"/>
          </a:xfrm>
        </p:spPr>
        <p:txBody>
          <a:bodyPr>
            <a:normAutofit/>
          </a:bodyPr>
          <a:lstStyle/>
          <a:p>
            <a:r>
              <a:rPr lang="fr-FR" sz="1600" dirty="0"/>
              <a:t>L</a:t>
            </a:r>
            <a:r>
              <a:rPr lang="fr-FR" sz="1600" dirty="0" smtClean="0"/>
              <a:t>a </a:t>
            </a:r>
            <a:r>
              <a:rPr lang="fr-FR" sz="1600" b="1" dirty="0" smtClean="0"/>
              <a:t>qualité </a:t>
            </a:r>
            <a:r>
              <a:rPr lang="fr-FR" sz="1600" dirty="0" smtClean="0"/>
              <a:t>des superviseurs et la cohérence de leurs profils avec les projets de recherche des doctorants/post-docs</a:t>
            </a:r>
          </a:p>
          <a:p>
            <a:r>
              <a:rPr lang="fr-FR" sz="1600" dirty="0" smtClean="0"/>
              <a:t>Leur </a:t>
            </a:r>
            <a:r>
              <a:rPr lang="fr-FR" sz="1600" b="1" dirty="0" smtClean="0"/>
              <a:t>expérience en encadrement </a:t>
            </a:r>
            <a:r>
              <a:rPr lang="fr-FR" sz="1600" dirty="0" smtClean="0"/>
              <a:t>: que sont devenus leurs anciens doctorants/post-docs aujourd’hui ?</a:t>
            </a:r>
          </a:p>
          <a:p>
            <a:r>
              <a:rPr lang="fr-FR" sz="1600" dirty="0"/>
              <a:t>L</a:t>
            </a:r>
            <a:r>
              <a:rPr lang="fr-FR" sz="1600" dirty="0" smtClean="0"/>
              <a:t>eur </a:t>
            </a:r>
            <a:r>
              <a:rPr lang="fr-FR" sz="1600" b="1" dirty="0" smtClean="0"/>
              <a:t>disponibilité </a:t>
            </a:r>
            <a:r>
              <a:rPr lang="fr-FR" sz="1600" dirty="0" smtClean="0"/>
              <a:t>et leur engagement</a:t>
            </a:r>
          </a:p>
          <a:p>
            <a:r>
              <a:rPr lang="fr-FR" sz="1600" dirty="0" smtClean="0"/>
              <a:t>Leur </a:t>
            </a:r>
            <a:r>
              <a:rPr lang="fr-FR" sz="1600" b="1" dirty="0" smtClean="0"/>
              <a:t>réseau international / intersectoriel</a:t>
            </a:r>
          </a:p>
          <a:p>
            <a:r>
              <a:rPr lang="fr-FR" sz="1600" dirty="0" smtClean="0"/>
              <a:t>Implication </a:t>
            </a:r>
            <a:r>
              <a:rPr lang="fr-FR" sz="1600" b="1" dirty="0" smtClean="0"/>
              <a:t>significative</a:t>
            </a:r>
            <a:r>
              <a:rPr lang="fr-FR" sz="1600" dirty="0" smtClean="0"/>
              <a:t> du secteur non-académique dans la supervision</a:t>
            </a:r>
          </a:p>
          <a:p>
            <a:r>
              <a:rPr lang="fr-FR" sz="1600" b="1" dirty="0"/>
              <a:t>C</a:t>
            </a:r>
            <a:r>
              <a:rPr lang="fr-FR" sz="1600" b="1" dirty="0" smtClean="0"/>
              <a:t>o-supervision:</a:t>
            </a:r>
            <a:r>
              <a:rPr lang="fr-FR" sz="1600" dirty="0" smtClean="0"/>
              <a:t> expliquer les rôles des </a:t>
            </a:r>
            <a:r>
              <a:rPr lang="fr-FR" sz="1600" dirty="0" err="1" smtClean="0"/>
              <a:t>co</a:t>
            </a:r>
            <a:r>
              <a:rPr lang="fr-FR" sz="1600" dirty="0" smtClean="0"/>
              <a:t>-encadrants et les arrangements pratiques</a:t>
            </a:r>
          </a:p>
          <a:p>
            <a:endParaRPr lang="fr-FR" dirty="0"/>
          </a:p>
        </p:txBody>
      </p:sp>
    </p:spTree>
    <p:extLst>
      <p:ext uri="{BB962C8B-B14F-4D97-AF65-F5344CB8AC3E}">
        <p14:creationId xmlns:p14="http://schemas.microsoft.com/office/powerpoint/2010/main" val="29422295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8650" y="826486"/>
            <a:ext cx="7886700" cy="994172"/>
          </a:xfrm>
        </p:spPr>
        <p:txBody>
          <a:bodyPr/>
          <a:lstStyle/>
          <a:p>
            <a:r>
              <a:rPr lang="fr-FR" dirty="0" smtClean="0"/>
              <a:t>Impact sur la carrière des chercheurs</a:t>
            </a:r>
            <a:endParaRPr lang="fr-FR" dirty="0"/>
          </a:p>
        </p:txBody>
      </p:sp>
      <p:sp>
        <p:nvSpPr>
          <p:cNvPr id="3" name="Espace réservé du contenu 2"/>
          <p:cNvSpPr>
            <a:spLocks noGrp="1"/>
          </p:cNvSpPr>
          <p:nvPr>
            <p:ph idx="1"/>
          </p:nvPr>
        </p:nvSpPr>
        <p:spPr>
          <a:xfrm>
            <a:off x="628650" y="1820658"/>
            <a:ext cx="7886700" cy="3263504"/>
          </a:xfrm>
        </p:spPr>
        <p:txBody>
          <a:bodyPr>
            <a:normAutofit/>
          </a:bodyPr>
          <a:lstStyle/>
          <a:p>
            <a:r>
              <a:rPr lang="fr-FR" sz="1600" dirty="0"/>
              <a:t>Aider le jeune chercheur à gagner en </a:t>
            </a:r>
            <a:r>
              <a:rPr lang="fr-FR" sz="1600" b="1" dirty="0"/>
              <a:t>indépendance </a:t>
            </a:r>
            <a:r>
              <a:rPr lang="fr-FR" sz="1600" dirty="0"/>
              <a:t>et en </a:t>
            </a:r>
            <a:r>
              <a:rPr lang="fr-FR" sz="1600" b="1" dirty="0"/>
              <a:t>maturité </a:t>
            </a:r>
            <a:r>
              <a:rPr lang="fr-FR" sz="1600" dirty="0" smtClean="0"/>
              <a:t>scientifique</a:t>
            </a:r>
          </a:p>
          <a:p>
            <a:r>
              <a:rPr lang="fr-FR" sz="1600" dirty="0" smtClean="0"/>
              <a:t>Démontrer la pertinence des compétences acquises par les jeunes chercheurs pour renforcer leur « </a:t>
            </a:r>
            <a:r>
              <a:rPr lang="fr-FR" sz="1600" b="1" dirty="0" smtClean="0"/>
              <a:t>employabilité</a:t>
            </a:r>
            <a:r>
              <a:rPr lang="fr-FR" sz="1600" dirty="0" smtClean="0"/>
              <a:t> » et leur capacité d’innovation</a:t>
            </a:r>
          </a:p>
          <a:p>
            <a:r>
              <a:rPr lang="fr-FR" sz="1600" dirty="0" smtClean="0"/>
              <a:t>Ouvrir aux chercheurs de </a:t>
            </a:r>
            <a:r>
              <a:rPr lang="fr-FR" sz="1600" b="1" dirty="0" smtClean="0"/>
              <a:t>nouvelles perspectives </a:t>
            </a:r>
            <a:r>
              <a:rPr lang="fr-FR" sz="1600" dirty="0" smtClean="0"/>
              <a:t>de carrière </a:t>
            </a:r>
          </a:p>
          <a:p>
            <a:r>
              <a:rPr lang="fr-FR" sz="1600" dirty="0" smtClean="0"/>
              <a:t>Accès des doctorants / post-docs aux </a:t>
            </a:r>
            <a:r>
              <a:rPr lang="fr-FR" sz="1600" b="1" dirty="0" smtClean="0"/>
              <a:t>réseaux professionnels </a:t>
            </a:r>
            <a:r>
              <a:rPr lang="fr-FR" sz="1600" dirty="0" smtClean="0"/>
              <a:t>de leurs encadrants grâce aux contacts pris dans le projet</a:t>
            </a:r>
          </a:p>
          <a:p>
            <a:r>
              <a:rPr lang="fr-FR" sz="1600" dirty="0" smtClean="0"/>
              <a:t>Expliquer aussi l’impact sur </a:t>
            </a:r>
            <a:r>
              <a:rPr lang="fr-FR" sz="1600" b="1" dirty="0" smtClean="0"/>
              <a:t>la science, l’économie et la société</a:t>
            </a:r>
          </a:p>
          <a:p>
            <a:endParaRPr lang="fr-FR" sz="1600" dirty="0"/>
          </a:p>
        </p:txBody>
      </p:sp>
    </p:spTree>
    <p:extLst>
      <p:ext uri="{BB962C8B-B14F-4D97-AF65-F5344CB8AC3E}">
        <p14:creationId xmlns:p14="http://schemas.microsoft.com/office/powerpoint/2010/main" val="6243135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3"/>
          <p:cNvSpPr txBox="1">
            <a:spLocks noGrp="1"/>
          </p:cNvSpPr>
          <p:nvPr>
            <p:ph type="title"/>
          </p:nvPr>
        </p:nvSpPr>
        <p:spPr>
          <a:xfrm>
            <a:off x="1369253" y="1050339"/>
            <a:ext cx="5915025" cy="745706"/>
          </a:xfrm>
          <a:prstGeom prst="rect">
            <a:avLst/>
          </a:prstGeom>
          <a:noFill/>
          <a:ln>
            <a:noFill/>
          </a:ln>
        </p:spPr>
        <p:txBody>
          <a:bodyPr spcFirstLastPara="1" vert="horz" wrap="square" lIns="51427" tIns="25706" rIns="51427" bIns="25706" rtlCol="0" anchor="ctr" anchorCtr="0">
            <a:normAutofit/>
          </a:bodyPr>
          <a:lstStyle/>
          <a:p>
            <a:pPr algn="ctr">
              <a:buSzPts val="4400"/>
            </a:pPr>
            <a:r>
              <a:rPr lang="fr-FR" sz="3200" b="1" dirty="0">
                <a:latin typeface="Lato"/>
                <a:ea typeface="Lato"/>
                <a:cs typeface="Lato"/>
                <a:sym typeface="Lato"/>
              </a:rPr>
              <a:t>Objectifs</a:t>
            </a:r>
            <a:endParaRPr sz="3200" b="1" dirty="0">
              <a:latin typeface="Lato"/>
              <a:ea typeface="Lato"/>
              <a:cs typeface="Lato"/>
              <a:sym typeface="Lato"/>
            </a:endParaRPr>
          </a:p>
        </p:txBody>
      </p:sp>
      <p:sp>
        <p:nvSpPr>
          <p:cNvPr id="98" name="Google Shape;98;p3"/>
          <p:cNvSpPr txBox="1">
            <a:spLocks noGrp="1"/>
          </p:cNvSpPr>
          <p:nvPr>
            <p:ph type="body" idx="1"/>
          </p:nvPr>
        </p:nvSpPr>
        <p:spPr>
          <a:xfrm>
            <a:off x="1369253" y="1798393"/>
            <a:ext cx="6405492" cy="2447550"/>
          </a:xfrm>
          <a:prstGeom prst="rect">
            <a:avLst/>
          </a:prstGeom>
          <a:noFill/>
          <a:ln>
            <a:noFill/>
          </a:ln>
        </p:spPr>
        <p:txBody>
          <a:bodyPr spcFirstLastPara="1" vert="horz" wrap="square" lIns="51427" tIns="25706" rIns="51427" bIns="25706" rtlCol="0" anchor="t" anchorCtr="0">
            <a:noAutofit/>
          </a:bodyPr>
          <a:lstStyle/>
          <a:p>
            <a:pPr algn="just">
              <a:lnSpc>
                <a:spcPct val="115000"/>
              </a:lnSpc>
              <a:spcBef>
                <a:spcPts val="675"/>
              </a:spcBef>
            </a:pPr>
            <a:r>
              <a:rPr lang="fr-FR" sz="1800" dirty="0">
                <a:latin typeface="Lato"/>
                <a:ea typeface="Lato"/>
                <a:cs typeface="Lato"/>
                <a:sym typeface="Lato"/>
              </a:rPr>
              <a:t>Favoriser la </a:t>
            </a:r>
            <a:r>
              <a:rPr lang="fr-FR" sz="1800" b="1" dirty="0">
                <a:latin typeface="Lato"/>
                <a:ea typeface="Lato"/>
                <a:cs typeface="Lato"/>
                <a:sym typeface="Lato"/>
              </a:rPr>
              <a:t>carrière des chercheurs</a:t>
            </a:r>
            <a:r>
              <a:rPr lang="fr-FR" sz="1800" dirty="0">
                <a:latin typeface="Lato"/>
                <a:ea typeface="Lato"/>
                <a:cs typeface="Lato"/>
                <a:sym typeface="Lato"/>
              </a:rPr>
              <a:t> à travers l’acquisition de </a:t>
            </a:r>
            <a:r>
              <a:rPr lang="fr-FR" sz="1800" b="1" dirty="0">
                <a:latin typeface="Lato"/>
                <a:ea typeface="Lato"/>
                <a:cs typeface="Lato"/>
                <a:sym typeface="Lato"/>
              </a:rPr>
              <a:t>nouvelles connaissances et compétences </a:t>
            </a:r>
            <a:endParaRPr sz="1800" b="1" dirty="0">
              <a:latin typeface="Lato"/>
              <a:ea typeface="Lato"/>
              <a:cs typeface="Lato"/>
              <a:sym typeface="Lato"/>
            </a:endParaRPr>
          </a:p>
          <a:p>
            <a:pPr algn="just">
              <a:lnSpc>
                <a:spcPct val="115000"/>
              </a:lnSpc>
              <a:spcBef>
                <a:spcPts val="675"/>
              </a:spcBef>
            </a:pPr>
            <a:r>
              <a:rPr lang="fr-FR" sz="1800" dirty="0">
                <a:latin typeface="Lato"/>
                <a:ea typeface="Lato"/>
                <a:cs typeface="Lato"/>
                <a:sym typeface="Lato"/>
              </a:rPr>
              <a:t>Via la </a:t>
            </a:r>
            <a:r>
              <a:rPr lang="fr-FR" sz="1800" b="1" dirty="0">
                <a:latin typeface="Lato"/>
                <a:ea typeface="Lato"/>
                <a:cs typeface="Lato"/>
                <a:sym typeface="Lato"/>
              </a:rPr>
              <a:t>mobilité</a:t>
            </a:r>
            <a:r>
              <a:rPr lang="fr-FR" sz="1800" dirty="0">
                <a:latin typeface="Lato"/>
                <a:ea typeface="Lato"/>
                <a:cs typeface="Lato"/>
                <a:sym typeface="Lato"/>
              </a:rPr>
              <a:t> des chercheurs entre pays, secteurs et </a:t>
            </a:r>
            <a:r>
              <a:rPr lang="fr-FR" sz="1800" dirty="0" smtClean="0">
                <a:latin typeface="Lato"/>
                <a:ea typeface="Lato"/>
                <a:cs typeface="Lato"/>
                <a:sym typeface="Lato"/>
              </a:rPr>
              <a:t>disciplines et la </a:t>
            </a:r>
            <a:r>
              <a:rPr lang="fr-FR" sz="1800" b="1" dirty="0" smtClean="0">
                <a:latin typeface="Lato"/>
                <a:ea typeface="Lato"/>
                <a:cs typeface="Lato"/>
                <a:sym typeface="Lato"/>
              </a:rPr>
              <a:t>formation</a:t>
            </a:r>
            <a:endParaRPr sz="1800" b="1" dirty="0">
              <a:latin typeface="Lato"/>
              <a:ea typeface="Lato"/>
              <a:cs typeface="Lato"/>
              <a:sym typeface="Lato"/>
            </a:endParaRPr>
          </a:p>
          <a:p>
            <a:pPr algn="just">
              <a:lnSpc>
                <a:spcPct val="115000"/>
              </a:lnSpc>
              <a:spcBef>
                <a:spcPts val="675"/>
              </a:spcBef>
            </a:pPr>
            <a:r>
              <a:rPr lang="fr-FR" sz="1800" dirty="0">
                <a:latin typeface="Lato"/>
                <a:ea typeface="Lato"/>
                <a:cs typeface="Lato"/>
                <a:sym typeface="Lato"/>
              </a:rPr>
              <a:t>Faciliter les </a:t>
            </a:r>
            <a:r>
              <a:rPr lang="fr-FR" sz="1800" b="1" dirty="0">
                <a:latin typeface="Lato"/>
                <a:ea typeface="Lato"/>
                <a:cs typeface="Lato"/>
                <a:sym typeface="Lato"/>
              </a:rPr>
              <a:t>synergies</a:t>
            </a:r>
            <a:r>
              <a:rPr lang="fr-FR" sz="1800" dirty="0">
                <a:latin typeface="Lato"/>
                <a:ea typeface="Lato"/>
                <a:cs typeface="Lato"/>
                <a:sym typeface="Lato"/>
              </a:rPr>
              <a:t> </a:t>
            </a:r>
          </a:p>
          <a:p>
            <a:pPr algn="just">
              <a:lnSpc>
                <a:spcPct val="115000"/>
              </a:lnSpc>
              <a:spcBef>
                <a:spcPts val="675"/>
              </a:spcBef>
            </a:pPr>
            <a:r>
              <a:rPr lang="fr-FR" sz="1800" dirty="0" smtClean="0">
                <a:latin typeface="Lato"/>
                <a:ea typeface="Lato"/>
                <a:cs typeface="Lato"/>
                <a:sym typeface="Lato"/>
              </a:rPr>
              <a:t>Rapprocher </a:t>
            </a:r>
            <a:r>
              <a:rPr lang="fr-FR" sz="1800" dirty="0">
                <a:latin typeface="Lato"/>
                <a:ea typeface="Lato"/>
                <a:cs typeface="Lato"/>
                <a:sym typeface="Lato"/>
              </a:rPr>
              <a:t>la recherche du grand </a:t>
            </a:r>
            <a:r>
              <a:rPr lang="fr-FR" sz="1800" b="1" dirty="0">
                <a:latin typeface="Lato"/>
                <a:ea typeface="Lato"/>
                <a:cs typeface="Lato"/>
                <a:sym typeface="Lato"/>
              </a:rPr>
              <a:t>public</a:t>
            </a:r>
            <a:r>
              <a:rPr lang="fr-FR" sz="1800" dirty="0">
                <a:latin typeface="Lato"/>
                <a:ea typeface="Lato"/>
                <a:cs typeface="Lato"/>
                <a:sym typeface="Lato"/>
              </a:rPr>
              <a:t> </a:t>
            </a:r>
            <a:endParaRPr sz="1800" dirty="0">
              <a:latin typeface="Lato"/>
              <a:ea typeface="Lato"/>
              <a:cs typeface="Lato"/>
              <a:sym typeface="Lato"/>
            </a:endParaRPr>
          </a:p>
        </p:txBody>
      </p:sp>
      <p:sp>
        <p:nvSpPr>
          <p:cNvPr id="99" name="Google Shape;99;p3"/>
          <p:cNvSpPr txBox="1">
            <a:spLocks noGrp="1"/>
          </p:cNvSpPr>
          <p:nvPr>
            <p:ph type="sldNum" idx="12"/>
          </p:nvPr>
        </p:nvSpPr>
        <p:spPr>
          <a:xfrm>
            <a:off x="5986463" y="4218385"/>
            <a:ext cx="1543050" cy="205369"/>
          </a:xfrm>
          <a:prstGeom prst="rect">
            <a:avLst/>
          </a:prstGeom>
        </p:spPr>
        <p:txBody>
          <a:bodyPr spcFirstLastPara="1" vert="horz" wrap="square" lIns="51427" tIns="25706" rIns="51427" bIns="25706" rtlCol="0" anchor="ctr" anchorCtr="0">
            <a:noAutofit/>
          </a:bodyPr>
          <a:lstStyle/>
          <a:p>
            <a:pPr>
              <a:buClr>
                <a:srgbClr val="000000"/>
              </a:buClr>
            </a:pPr>
            <a:fld id="{00000000-1234-1234-1234-123412341234}" type="slidenum">
              <a:rPr lang="fr-FR"/>
              <a:pPr>
                <a:buClr>
                  <a:srgbClr val="000000"/>
                </a:buClr>
              </a:pPr>
              <a:t>4</a:t>
            </a:fld>
            <a:endParaRPr/>
          </a:p>
        </p:txBody>
      </p:sp>
      <p:pic>
        <p:nvPicPr>
          <p:cNvPr id="2" name="Image 1"/>
          <p:cNvPicPr>
            <a:picLocks noChangeAspect="1"/>
          </p:cNvPicPr>
          <p:nvPr/>
        </p:nvPicPr>
        <p:blipFill>
          <a:blip r:embed="rId3"/>
          <a:stretch>
            <a:fillRect/>
          </a:stretch>
        </p:blipFill>
        <p:spPr>
          <a:xfrm>
            <a:off x="528937" y="1910029"/>
            <a:ext cx="555384" cy="388008"/>
          </a:xfrm>
          <a:prstGeom prst="rect">
            <a:avLst/>
          </a:prstGeom>
        </p:spPr>
      </p:pic>
      <p:pic>
        <p:nvPicPr>
          <p:cNvPr id="3" name="Image 2"/>
          <p:cNvPicPr>
            <a:picLocks noChangeAspect="1"/>
          </p:cNvPicPr>
          <p:nvPr/>
        </p:nvPicPr>
        <p:blipFill>
          <a:blip r:embed="rId4"/>
          <a:stretch>
            <a:fillRect/>
          </a:stretch>
        </p:blipFill>
        <p:spPr>
          <a:xfrm>
            <a:off x="519934" y="2642055"/>
            <a:ext cx="559678" cy="361743"/>
          </a:xfrm>
          <a:prstGeom prst="rect">
            <a:avLst/>
          </a:prstGeom>
        </p:spPr>
      </p:pic>
      <p:pic>
        <p:nvPicPr>
          <p:cNvPr id="5" name="Image 4"/>
          <p:cNvPicPr>
            <a:picLocks noChangeAspect="1"/>
          </p:cNvPicPr>
          <p:nvPr/>
        </p:nvPicPr>
        <p:blipFill>
          <a:blip r:embed="rId5"/>
          <a:stretch>
            <a:fillRect/>
          </a:stretch>
        </p:blipFill>
        <p:spPr>
          <a:xfrm>
            <a:off x="545329" y="3291830"/>
            <a:ext cx="564093" cy="376062"/>
          </a:xfrm>
          <a:prstGeom prst="rect">
            <a:avLst/>
          </a:prstGeom>
        </p:spPr>
      </p:pic>
      <p:pic>
        <p:nvPicPr>
          <p:cNvPr id="9" name="Picture 11"/>
          <p:cNvPicPr>
            <a:picLocks noChangeAspect="1"/>
          </p:cNvPicPr>
          <p:nvPr/>
        </p:nvPicPr>
        <p:blipFill>
          <a:blip r:embed="rId6"/>
          <a:stretch>
            <a:fillRect/>
          </a:stretch>
        </p:blipFill>
        <p:spPr>
          <a:xfrm>
            <a:off x="461888" y="3817291"/>
            <a:ext cx="730974" cy="277266"/>
          </a:xfrm>
          <a:prstGeom prst="rect">
            <a:avLst/>
          </a:prstGeom>
        </p:spPr>
      </p:pic>
    </p:spTree>
    <p:extLst>
      <p:ext uri="{BB962C8B-B14F-4D97-AF65-F5344CB8AC3E}">
        <p14:creationId xmlns:p14="http://schemas.microsoft.com/office/powerpoint/2010/main" val="37398340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1399" y="785490"/>
            <a:ext cx="7886700" cy="994172"/>
          </a:xfrm>
        </p:spPr>
        <p:txBody>
          <a:bodyPr/>
          <a:lstStyle/>
          <a:p>
            <a:r>
              <a:rPr lang="fr-FR" dirty="0" smtClean="0"/>
              <a:t>Dissémination et communication</a:t>
            </a:r>
            <a:endParaRPr lang="fr-FR" dirty="0"/>
          </a:p>
        </p:txBody>
      </p:sp>
      <p:sp>
        <p:nvSpPr>
          <p:cNvPr id="3" name="Espace réservé du contenu 2"/>
          <p:cNvSpPr>
            <a:spLocks noGrp="1"/>
          </p:cNvSpPr>
          <p:nvPr>
            <p:ph idx="1"/>
          </p:nvPr>
        </p:nvSpPr>
        <p:spPr>
          <a:xfrm>
            <a:off x="622246" y="1779662"/>
            <a:ext cx="7886700" cy="3263504"/>
          </a:xfrm>
        </p:spPr>
        <p:txBody>
          <a:bodyPr>
            <a:normAutofit/>
          </a:bodyPr>
          <a:lstStyle/>
          <a:p>
            <a:r>
              <a:rPr lang="fr-FR" sz="1600" dirty="0" smtClean="0"/>
              <a:t>Proposer des plans de communication et de dissémination </a:t>
            </a:r>
            <a:r>
              <a:rPr lang="fr-FR" sz="1600" b="1" dirty="0" smtClean="0"/>
              <a:t>ciblés</a:t>
            </a:r>
            <a:r>
              <a:rPr lang="fr-FR" sz="1600" dirty="0" smtClean="0"/>
              <a:t>, avec des mesures adaptées à chaque catégorie de </a:t>
            </a:r>
            <a:r>
              <a:rPr lang="fr-FR" sz="1600" b="1" dirty="0" smtClean="0"/>
              <a:t>publics-cibles</a:t>
            </a:r>
          </a:p>
          <a:p>
            <a:r>
              <a:rPr lang="fr-FR" sz="1600" dirty="0" smtClean="0"/>
              <a:t>Doctoral Networks : </a:t>
            </a:r>
            <a:r>
              <a:rPr lang="fr-FR" sz="1600" b="1" dirty="0" smtClean="0"/>
              <a:t>impliquer les doctorants </a:t>
            </a:r>
            <a:r>
              <a:rPr lang="fr-FR" sz="1600" dirty="0" smtClean="0"/>
              <a:t>dans les activités de dissémination, d’exploitation et de communication</a:t>
            </a:r>
          </a:p>
          <a:p>
            <a:r>
              <a:rPr lang="fr-FR" sz="1600" dirty="0" smtClean="0"/>
              <a:t>Expliquer le </a:t>
            </a:r>
            <a:r>
              <a:rPr lang="fr-FR" sz="1600" b="1" dirty="0" smtClean="0"/>
              <a:t>rôle</a:t>
            </a:r>
            <a:r>
              <a:rPr lang="fr-FR" sz="1600" dirty="0" smtClean="0"/>
              <a:t> de chaque partenaire dans ces activités </a:t>
            </a:r>
          </a:p>
          <a:p>
            <a:r>
              <a:rPr lang="fr-FR" sz="1600" dirty="0" smtClean="0"/>
              <a:t>Prévoir des activités de communication à la fois au niveau local et niveau du réseau</a:t>
            </a:r>
          </a:p>
          <a:p>
            <a:endParaRPr lang="fr-FR" sz="1600" dirty="0"/>
          </a:p>
        </p:txBody>
      </p:sp>
    </p:spTree>
    <p:extLst>
      <p:ext uri="{BB962C8B-B14F-4D97-AF65-F5344CB8AC3E}">
        <p14:creationId xmlns:p14="http://schemas.microsoft.com/office/powerpoint/2010/main" val="7532016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3568" y="767849"/>
            <a:ext cx="7886700" cy="994172"/>
          </a:xfrm>
        </p:spPr>
        <p:txBody>
          <a:bodyPr/>
          <a:lstStyle/>
          <a:p>
            <a:r>
              <a:rPr lang="fr-FR" dirty="0" smtClean="0"/>
              <a:t>Gouvernance</a:t>
            </a:r>
            <a:endParaRPr lang="fr-FR" dirty="0"/>
          </a:p>
        </p:txBody>
      </p:sp>
      <p:sp>
        <p:nvSpPr>
          <p:cNvPr id="3" name="Espace réservé du contenu 2"/>
          <p:cNvSpPr>
            <a:spLocks noGrp="1"/>
          </p:cNvSpPr>
          <p:nvPr>
            <p:ph idx="1"/>
          </p:nvPr>
        </p:nvSpPr>
        <p:spPr>
          <a:xfrm>
            <a:off x="614739" y="1779662"/>
            <a:ext cx="7886700" cy="3263504"/>
          </a:xfrm>
        </p:spPr>
        <p:txBody>
          <a:bodyPr>
            <a:normAutofit/>
          </a:bodyPr>
          <a:lstStyle/>
          <a:p>
            <a:r>
              <a:rPr lang="fr-FR" sz="1600" dirty="0" smtClean="0"/>
              <a:t>Définir la structure de gouvernance et les procédures de décision </a:t>
            </a:r>
            <a:r>
              <a:rPr lang="fr-FR" sz="1600" b="1" dirty="0" smtClean="0"/>
              <a:t>adaptées</a:t>
            </a:r>
            <a:r>
              <a:rPr lang="fr-FR" sz="1600" dirty="0" smtClean="0"/>
              <a:t> aux problématiques du projet</a:t>
            </a:r>
          </a:p>
          <a:p>
            <a:r>
              <a:rPr lang="fr-FR" sz="1600" dirty="0" smtClean="0"/>
              <a:t>Doctoral Networks : </a:t>
            </a:r>
            <a:r>
              <a:rPr lang="fr-FR" sz="1600" b="1" dirty="0" smtClean="0"/>
              <a:t>Impliquer les doctorants </a:t>
            </a:r>
            <a:r>
              <a:rPr lang="fr-FR" sz="1600" dirty="0" smtClean="0"/>
              <a:t>dans les procédures de prise de décision</a:t>
            </a:r>
          </a:p>
          <a:p>
            <a:r>
              <a:rPr lang="fr-FR" sz="1600" dirty="0" smtClean="0"/>
              <a:t>Expliquer la procédure de </a:t>
            </a:r>
            <a:r>
              <a:rPr lang="fr-FR" sz="1600" b="1" dirty="0" smtClean="0"/>
              <a:t>pilotage du projet</a:t>
            </a:r>
            <a:r>
              <a:rPr lang="fr-FR" sz="1600" dirty="0" smtClean="0"/>
              <a:t>, et de contrôle d’exécution des </a:t>
            </a:r>
            <a:r>
              <a:rPr lang="fr-FR" sz="1600" dirty="0" err="1" smtClean="0"/>
              <a:t>secondments</a:t>
            </a:r>
            <a:r>
              <a:rPr lang="fr-FR" sz="1600" dirty="0" smtClean="0"/>
              <a:t> (MSCA Staff Exchanges)</a:t>
            </a:r>
          </a:p>
          <a:p>
            <a:r>
              <a:rPr lang="fr-FR" sz="1600" dirty="0" smtClean="0"/>
              <a:t>Définir les procédures de résolution de </a:t>
            </a:r>
            <a:r>
              <a:rPr lang="fr-FR" sz="1600" b="1" dirty="0" smtClean="0"/>
              <a:t>conflits</a:t>
            </a:r>
          </a:p>
          <a:p>
            <a:r>
              <a:rPr lang="fr-FR" sz="1600" dirty="0" smtClean="0"/>
              <a:t>Gestion des </a:t>
            </a:r>
            <a:r>
              <a:rPr lang="fr-FR" sz="1600" b="1" dirty="0" smtClean="0"/>
              <a:t>risques</a:t>
            </a:r>
            <a:r>
              <a:rPr lang="fr-FR" sz="1600" dirty="0" smtClean="0"/>
              <a:t> : aussi bien scientifiques qu’au niveau de la mise en œuvre</a:t>
            </a:r>
          </a:p>
          <a:p>
            <a:r>
              <a:rPr lang="fr-FR" sz="1600" dirty="0" smtClean="0"/>
              <a:t> Staff Exchanges : prévoir des mécanismes de transferts de budget en cas de </a:t>
            </a:r>
            <a:r>
              <a:rPr lang="fr-FR" sz="1600" b="1" dirty="0" smtClean="0"/>
              <a:t>sous-utilisation des mois de mobilité</a:t>
            </a:r>
            <a:endParaRPr lang="fr-FR" sz="1600" b="1" dirty="0"/>
          </a:p>
        </p:txBody>
      </p:sp>
    </p:spTree>
    <p:extLst>
      <p:ext uri="{BB962C8B-B14F-4D97-AF65-F5344CB8AC3E}">
        <p14:creationId xmlns:p14="http://schemas.microsoft.com/office/powerpoint/2010/main" val="4144347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28650" y="1635646"/>
            <a:ext cx="7886700" cy="3263504"/>
          </a:xfrm>
        </p:spPr>
        <p:txBody>
          <a:bodyPr>
            <a:normAutofit/>
          </a:bodyPr>
          <a:lstStyle/>
          <a:p>
            <a:r>
              <a:rPr lang="fr-FR" sz="1600" dirty="0" smtClean="0"/>
              <a:t>Etablir une procédure de recrutement </a:t>
            </a:r>
            <a:r>
              <a:rPr lang="fr-FR" sz="1600" b="1" dirty="0" smtClean="0"/>
              <a:t>égalitaire et transparente </a:t>
            </a:r>
            <a:r>
              <a:rPr lang="fr-FR" sz="1600" dirty="0" smtClean="0"/>
              <a:t>(art.32 du GA), et la décrire d’une façon détaillée</a:t>
            </a:r>
          </a:p>
          <a:p>
            <a:r>
              <a:rPr lang="fr-FR" sz="1600" dirty="0" smtClean="0"/>
              <a:t>Définir les critères et les indicateurs de sélection</a:t>
            </a:r>
          </a:p>
          <a:p>
            <a:r>
              <a:rPr lang="fr-FR" sz="1600" dirty="0" smtClean="0"/>
              <a:t>Tenir compte de </a:t>
            </a:r>
            <a:r>
              <a:rPr lang="fr-FR" sz="1600" b="1" dirty="0" smtClean="0"/>
              <a:t>l’égalité des genres </a:t>
            </a:r>
            <a:r>
              <a:rPr lang="fr-FR" sz="1600" dirty="0" smtClean="0"/>
              <a:t>(« </a:t>
            </a:r>
            <a:r>
              <a:rPr lang="fr-FR" sz="1600" dirty="0" err="1" smtClean="0"/>
              <a:t>gender</a:t>
            </a:r>
            <a:r>
              <a:rPr lang="fr-FR" sz="1600" dirty="0" smtClean="0"/>
              <a:t> balance »)</a:t>
            </a:r>
          </a:p>
          <a:p>
            <a:r>
              <a:rPr lang="fr-FR" sz="1600" dirty="0" smtClean="0"/>
              <a:t>Penser à des alternatives en cas d’échec de recrutement </a:t>
            </a:r>
          </a:p>
          <a:p>
            <a:r>
              <a:rPr lang="fr-FR" sz="1600" dirty="0" smtClean="0"/>
              <a:t>Expliquer tous les atouts de </a:t>
            </a:r>
            <a:r>
              <a:rPr lang="fr-FR" sz="1600" b="1" dirty="0" smtClean="0"/>
              <a:t>l’environnement de travail </a:t>
            </a:r>
            <a:r>
              <a:rPr lang="fr-FR" sz="1600" dirty="0" smtClean="0"/>
              <a:t>au niveau du laboratoire, de l’établissement et de l’écosystème local de R&amp;I</a:t>
            </a:r>
          </a:p>
          <a:p>
            <a:r>
              <a:rPr lang="fr-FR" sz="1600" dirty="0"/>
              <a:t>M</a:t>
            </a:r>
            <a:r>
              <a:rPr lang="fr-FR" sz="1600" dirty="0" smtClean="0"/>
              <a:t>ontrer que les </a:t>
            </a:r>
            <a:r>
              <a:rPr lang="fr-FR" sz="1600" b="1" dirty="0" smtClean="0"/>
              <a:t>démarches nécessaires </a:t>
            </a:r>
            <a:r>
              <a:rPr lang="fr-FR" sz="1600" dirty="0" smtClean="0"/>
              <a:t>ont été faites pour s’assurer que le boursier aura accès aux services et aux infrastructures nécessaires</a:t>
            </a:r>
            <a:endParaRPr lang="fr-FR" sz="1600" dirty="0"/>
          </a:p>
        </p:txBody>
      </p:sp>
      <p:sp>
        <p:nvSpPr>
          <p:cNvPr id="5" name="Titre 1"/>
          <p:cNvSpPr>
            <a:spLocks noGrp="1"/>
          </p:cNvSpPr>
          <p:nvPr>
            <p:ph type="title"/>
          </p:nvPr>
        </p:nvSpPr>
        <p:spPr>
          <a:xfrm>
            <a:off x="683568" y="767849"/>
            <a:ext cx="7886700" cy="994172"/>
          </a:xfrm>
        </p:spPr>
        <p:txBody>
          <a:bodyPr/>
          <a:lstStyle/>
          <a:p>
            <a:r>
              <a:rPr lang="fr-FR" dirty="0" smtClean="0"/>
              <a:t>Recrutement et conditions de travail</a:t>
            </a:r>
            <a:endParaRPr lang="fr-FR" dirty="0"/>
          </a:p>
        </p:txBody>
      </p:sp>
    </p:spTree>
    <p:extLst>
      <p:ext uri="{BB962C8B-B14F-4D97-AF65-F5344CB8AC3E}">
        <p14:creationId xmlns:p14="http://schemas.microsoft.com/office/powerpoint/2010/main" val="9580087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626650" y="987574"/>
            <a:ext cx="7886700" cy="3263504"/>
          </a:xfrm>
        </p:spPr>
        <p:txBody>
          <a:bodyPr/>
          <a:lstStyle/>
          <a:p>
            <a:pPr marL="64294" indent="0">
              <a:buNone/>
            </a:pPr>
            <a:endParaRPr lang="fr-FR" dirty="0" smtClean="0"/>
          </a:p>
          <a:p>
            <a:pPr marL="64294" indent="0">
              <a:buNone/>
            </a:pPr>
            <a:endParaRPr lang="fr-FR" dirty="0"/>
          </a:p>
          <a:p>
            <a:pPr marL="64294" indent="0" algn="ctr">
              <a:buNone/>
            </a:pPr>
            <a:r>
              <a:rPr lang="fr-FR" sz="2000" dirty="0" smtClean="0">
                <a:latin typeface="Lato"/>
              </a:rPr>
              <a:t>Portail français dédié à Horizon Europe :</a:t>
            </a:r>
          </a:p>
          <a:p>
            <a:pPr marL="64294" indent="0" algn="ctr">
              <a:buNone/>
            </a:pPr>
            <a:endParaRPr lang="fr-FR" sz="2000" dirty="0">
              <a:latin typeface="Lato"/>
            </a:endParaRPr>
          </a:p>
          <a:p>
            <a:pPr marL="64294" indent="0" algn="ctr">
              <a:buNone/>
            </a:pPr>
            <a:r>
              <a:rPr lang="fr-FR" sz="2000" dirty="0" smtClean="0">
                <a:latin typeface="Lato"/>
                <a:hlinkClick r:id="rId3"/>
              </a:rPr>
              <a:t>www.horizon-europe.gouv.fr</a:t>
            </a:r>
            <a:endParaRPr lang="fr-FR" sz="2000" dirty="0" smtClean="0">
              <a:latin typeface="Lato"/>
            </a:endParaRPr>
          </a:p>
          <a:p>
            <a:pPr marL="64294" indent="0" algn="ctr">
              <a:buNone/>
            </a:pPr>
            <a:endParaRPr lang="fr-FR" sz="2000" dirty="0">
              <a:latin typeface="Lato"/>
            </a:endParaRPr>
          </a:p>
          <a:p>
            <a:pPr marL="64294" indent="0" algn="ctr">
              <a:buNone/>
            </a:pPr>
            <a:r>
              <a:rPr lang="fr-FR" sz="2000" dirty="0" smtClean="0">
                <a:latin typeface="Lato"/>
              </a:rPr>
              <a:t>Questions? </a:t>
            </a:r>
          </a:p>
          <a:p>
            <a:pPr marL="64294" indent="0" algn="ctr">
              <a:buNone/>
            </a:pPr>
            <a:endParaRPr lang="fr-FR" sz="2000" dirty="0" smtClean="0">
              <a:latin typeface="Lato"/>
            </a:endParaRPr>
          </a:p>
          <a:p>
            <a:pPr marL="64294" indent="0" algn="ctr">
              <a:buNone/>
            </a:pPr>
            <a:r>
              <a:rPr lang="fr-FR" sz="2000" dirty="0" smtClean="0">
                <a:latin typeface="Lato"/>
                <a:hlinkClick r:id="rId4"/>
              </a:rPr>
              <a:t>pcn-mariescurie@recherche.gouv.fr</a:t>
            </a:r>
            <a:endParaRPr lang="fr-FR" sz="2000" dirty="0" smtClean="0">
              <a:latin typeface="Lato"/>
            </a:endParaRPr>
          </a:p>
          <a:p>
            <a:pPr marL="64294" indent="0" algn="ctr">
              <a:buNone/>
            </a:pPr>
            <a:endParaRPr lang="fr-FR" sz="2000" dirty="0" smtClean="0">
              <a:latin typeface="Lato"/>
            </a:endParaRPr>
          </a:p>
          <a:p>
            <a:pPr marL="64294" indent="0" algn="ctr">
              <a:buNone/>
            </a:pPr>
            <a:endParaRPr lang="fr-FR" sz="2000" dirty="0">
              <a:latin typeface="Lato"/>
            </a:endParaRPr>
          </a:p>
        </p:txBody>
      </p:sp>
      <p:sp>
        <p:nvSpPr>
          <p:cNvPr id="6" name="Espace réservé du numéro de diapositive 5"/>
          <p:cNvSpPr>
            <a:spLocks noGrp="1"/>
          </p:cNvSpPr>
          <p:nvPr>
            <p:ph type="sldNum" idx="12"/>
          </p:nvPr>
        </p:nvSpPr>
        <p:spPr/>
        <p:txBody>
          <a:bodyPr/>
          <a:lstStyle/>
          <a:p>
            <a:fld id="{00000000-1234-1234-1234-123412341234}" type="slidenum">
              <a:rPr lang="fr-FR" smtClean="0"/>
              <a:pPr/>
              <a:t>43</a:t>
            </a:fld>
            <a:endParaRPr lang="fr-FR"/>
          </a:p>
        </p:txBody>
      </p:sp>
    </p:spTree>
    <p:extLst>
      <p:ext uri="{BB962C8B-B14F-4D97-AF65-F5344CB8AC3E}">
        <p14:creationId xmlns:p14="http://schemas.microsoft.com/office/powerpoint/2010/main" val="15085776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3"/>
          <p:cNvSpPr txBox="1">
            <a:spLocks noGrp="1"/>
          </p:cNvSpPr>
          <p:nvPr>
            <p:ph type="title"/>
          </p:nvPr>
        </p:nvSpPr>
        <p:spPr>
          <a:xfrm>
            <a:off x="1403648" y="830745"/>
            <a:ext cx="5915025" cy="745706"/>
          </a:xfrm>
          <a:prstGeom prst="rect">
            <a:avLst/>
          </a:prstGeom>
          <a:noFill/>
          <a:ln>
            <a:noFill/>
          </a:ln>
        </p:spPr>
        <p:txBody>
          <a:bodyPr spcFirstLastPara="1" vert="horz" wrap="square" lIns="51427" tIns="25706" rIns="51427" bIns="25706" rtlCol="0" anchor="ctr" anchorCtr="0">
            <a:normAutofit/>
          </a:bodyPr>
          <a:lstStyle/>
          <a:p>
            <a:pPr algn="ctr">
              <a:buSzPts val="4400"/>
            </a:pPr>
            <a:r>
              <a:rPr lang="fr-FR" sz="2800" b="1" dirty="0" smtClean="0">
                <a:latin typeface="Lato"/>
                <a:ea typeface="Lato"/>
                <a:cs typeface="Lato"/>
                <a:sym typeface="Lato"/>
              </a:rPr>
              <a:t>Caractéristiques</a:t>
            </a:r>
            <a:endParaRPr sz="2800" b="1" dirty="0">
              <a:latin typeface="Lato"/>
              <a:ea typeface="Lato"/>
              <a:cs typeface="Lato"/>
              <a:sym typeface="Lato"/>
            </a:endParaRPr>
          </a:p>
        </p:txBody>
      </p:sp>
      <p:sp>
        <p:nvSpPr>
          <p:cNvPr id="99" name="Google Shape;99;p3"/>
          <p:cNvSpPr txBox="1">
            <a:spLocks noGrp="1"/>
          </p:cNvSpPr>
          <p:nvPr>
            <p:ph type="sldNum" idx="12"/>
          </p:nvPr>
        </p:nvSpPr>
        <p:spPr>
          <a:xfrm>
            <a:off x="5986463" y="4218385"/>
            <a:ext cx="1543050" cy="205369"/>
          </a:xfrm>
          <a:prstGeom prst="rect">
            <a:avLst/>
          </a:prstGeom>
        </p:spPr>
        <p:txBody>
          <a:bodyPr spcFirstLastPara="1" vert="horz" wrap="square" lIns="51427" tIns="25706" rIns="51427" bIns="25706" rtlCol="0" anchor="ctr" anchorCtr="0">
            <a:noAutofit/>
          </a:bodyPr>
          <a:lstStyle/>
          <a:p>
            <a:pPr>
              <a:buClr>
                <a:srgbClr val="000000"/>
              </a:buClr>
            </a:pPr>
            <a:fld id="{00000000-1234-1234-1234-123412341234}" type="slidenum">
              <a:rPr lang="fr-FR"/>
              <a:pPr>
                <a:buClr>
                  <a:srgbClr val="000000"/>
                </a:buClr>
              </a:pPr>
              <a:t>5</a:t>
            </a:fld>
            <a:endParaRPr/>
          </a:p>
        </p:txBody>
      </p:sp>
      <p:sp>
        <p:nvSpPr>
          <p:cNvPr id="2" name="Rectangle à coins arrondis 1"/>
          <p:cNvSpPr/>
          <p:nvPr/>
        </p:nvSpPr>
        <p:spPr>
          <a:xfrm>
            <a:off x="3645770" y="1664262"/>
            <a:ext cx="1584176" cy="1368152"/>
          </a:xfrm>
          <a:prstGeom prst="roundRect">
            <a:avLst/>
          </a:prstGeom>
          <a:solidFill>
            <a:srgbClr val="00206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smtClean="0"/>
              <a:t>Formation</a:t>
            </a:r>
          </a:p>
          <a:p>
            <a:pPr algn="ctr"/>
            <a:endParaRPr lang="fr-FR" sz="1200" dirty="0"/>
          </a:p>
          <a:p>
            <a:pPr algn="ctr"/>
            <a:r>
              <a:rPr lang="fr-FR" sz="1200" dirty="0"/>
              <a:t>D</a:t>
            </a:r>
            <a:r>
              <a:rPr lang="fr-FR" sz="1200" dirty="0" smtClean="0"/>
              <a:t>éveloppement des compétences &amp; de la carrière des chercheurs</a:t>
            </a:r>
            <a:endParaRPr lang="fr-FR" sz="1200" dirty="0"/>
          </a:p>
        </p:txBody>
      </p:sp>
      <p:sp>
        <p:nvSpPr>
          <p:cNvPr id="6" name="Rectangle à coins arrondis 5"/>
          <p:cNvSpPr/>
          <p:nvPr/>
        </p:nvSpPr>
        <p:spPr>
          <a:xfrm>
            <a:off x="5326388" y="1682634"/>
            <a:ext cx="1584176" cy="1368152"/>
          </a:xfrm>
          <a:prstGeom prst="roundRect">
            <a:avLst/>
          </a:prstGeom>
          <a:solidFill>
            <a:srgbClr val="00206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smtClean="0"/>
              <a:t>Mobilité</a:t>
            </a:r>
          </a:p>
          <a:p>
            <a:pPr algn="ctr"/>
            <a:endParaRPr lang="fr-FR" sz="1200" dirty="0" smtClean="0"/>
          </a:p>
          <a:p>
            <a:pPr algn="ctr"/>
            <a:r>
              <a:rPr lang="fr-FR" sz="1200" dirty="0" smtClean="0"/>
              <a:t>International</a:t>
            </a:r>
          </a:p>
          <a:p>
            <a:pPr algn="ctr"/>
            <a:r>
              <a:rPr lang="fr-FR" sz="1200" dirty="0" smtClean="0"/>
              <a:t>Intersectoriel</a:t>
            </a:r>
          </a:p>
          <a:p>
            <a:pPr algn="ctr"/>
            <a:r>
              <a:rPr lang="fr-FR" sz="1200" dirty="0" smtClean="0"/>
              <a:t>Interdisciplinaire</a:t>
            </a:r>
            <a:endParaRPr lang="fr-FR" sz="1200" dirty="0"/>
          </a:p>
        </p:txBody>
      </p:sp>
      <p:sp>
        <p:nvSpPr>
          <p:cNvPr id="7" name="Rectangle à coins arrondis 6"/>
          <p:cNvSpPr/>
          <p:nvPr/>
        </p:nvSpPr>
        <p:spPr>
          <a:xfrm>
            <a:off x="1965152" y="1682634"/>
            <a:ext cx="1584176" cy="1368152"/>
          </a:xfrm>
          <a:prstGeom prst="roundRect">
            <a:avLst/>
          </a:prstGeom>
          <a:solidFill>
            <a:srgbClr val="00206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smtClean="0"/>
              <a:t>Ouvert à </a:t>
            </a:r>
            <a:r>
              <a:rPr lang="fr-FR" sz="1200" b="1" dirty="0" smtClean="0"/>
              <a:t>tous les domaines </a:t>
            </a:r>
            <a:r>
              <a:rPr lang="fr-FR" sz="1200" dirty="0" smtClean="0"/>
              <a:t>de la recherche </a:t>
            </a:r>
          </a:p>
          <a:p>
            <a:pPr algn="ctr"/>
            <a:endParaRPr lang="fr-FR" sz="1200" dirty="0"/>
          </a:p>
          <a:p>
            <a:pPr algn="ctr"/>
            <a:r>
              <a:rPr lang="fr-FR" sz="1200" dirty="0" err="1"/>
              <a:t>B</a:t>
            </a:r>
            <a:r>
              <a:rPr lang="fr-FR" sz="1200" dirty="0" err="1" smtClean="0"/>
              <a:t>ottom</a:t>
            </a:r>
            <a:r>
              <a:rPr lang="fr-FR" sz="1200" dirty="0" smtClean="0"/>
              <a:t>-up</a:t>
            </a:r>
            <a:endParaRPr lang="fr-FR" sz="1200" dirty="0"/>
          </a:p>
        </p:txBody>
      </p:sp>
      <p:sp>
        <p:nvSpPr>
          <p:cNvPr id="8" name="Rectangle à coins arrondis 7"/>
          <p:cNvSpPr/>
          <p:nvPr/>
        </p:nvSpPr>
        <p:spPr>
          <a:xfrm>
            <a:off x="5326388" y="3157161"/>
            <a:ext cx="1584176" cy="1368152"/>
          </a:xfrm>
          <a:prstGeom prst="roundRect">
            <a:avLst/>
          </a:prstGeom>
          <a:solidFill>
            <a:srgbClr val="00206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smtClean="0"/>
              <a:t>Collaboration académique / non académique</a:t>
            </a:r>
            <a:endParaRPr lang="fr-FR" sz="1200" dirty="0"/>
          </a:p>
        </p:txBody>
      </p:sp>
      <p:sp>
        <p:nvSpPr>
          <p:cNvPr id="9" name="Rectangle à coins arrondis 8"/>
          <p:cNvSpPr/>
          <p:nvPr/>
        </p:nvSpPr>
        <p:spPr>
          <a:xfrm>
            <a:off x="3645770" y="3160504"/>
            <a:ext cx="1584176" cy="1368152"/>
          </a:xfrm>
          <a:prstGeom prst="roundRect">
            <a:avLst/>
          </a:prstGeom>
          <a:solidFill>
            <a:srgbClr val="00206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smtClean="0"/>
              <a:t>Impact structurant </a:t>
            </a:r>
          </a:p>
          <a:p>
            <a:pPr algn="ctr"/>
            <a:endParaRPr lang="fr-FR" sz="1200" dirty="0" smtClean="0"/>
          </a:p>
          <a:p>
            <a:pPr algn="ctr"/>
            <a:r>
              <a:rPr lang="fr-FR" sz="1200" dirty="0" smtClean="0"/>
              <a:t>via des programmes d’excellence</a:t>
            </a:r>
            <a:endParaRPr lang="fr-FR" sz="1200" dirty="0"/>
          </a:p>
        </p:txBody>
      </p:sp>
      <p:sp>
        <p:nvSpPr>
          <p:cNvPr id="10" name="Rectangle à coins arrondis 9"/>
          <p:cNvSpPr/>
          <p:nvPr/>
        </p:nvSpPr>
        <p:spPr>
          <a:xfrm>
            <a:off x="1965152" y="3157161"/>
            <a:ext cx="1584176" cy="1368152"/>
          </a:xfrm>
          <a:prstGeom prst="roundRect">
            <a:avLst/>
          </a:prstGeom>
          <a:solidFill>
            <a:srgbClr val="00206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smtClean="0"/>
              <a:t>Attractivité</a:t>
            </a:r>
          </a:p>
          <a:p>
            <a:pPr algn="ctr"/>
            <a:endParaRPr lang="fr-FR" sz="1200" dirty="0" smtClean="0"/>
          </a:p>
          <a:p>
            <a:pPr algn="ctr"/>
            <a:r>
              <a:rPr lang="fr-FR" sz="1200" dirty="0" smtClean="0"/>
              <a:t>Conditions de travail et de recrutement</a:t>
            </a:r>
            <a:endParaRPr lang="fr-FR" sz="1200" dirty="0"/>
          </a:p>
        </p:txBody>
      </p:sp>
      <p:sp>
        <p:nvSpPr>
          <p:cNvPr id="4" name="Ellipse 3"/>
          <p:cNvSpPr/>
          <p:nvPr/>
        </p:nvSpPr>
        <p:spPr>
          <a:xfrm>
            <a:off x="7222025" y="1116301"/>
            <a:ext cx="1080120" cy="10081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smtClean="0"/>
              <a:t>MSCA Green Charter</a:t>
            </a:r>
            <a:endParaRPr lang="fr-FR" sz="1200" dirty="0"/>
          </a:p>
        </p:txBody>
      </p:sp>
      <p:sp>
        <p:nvSpPr>
          <p:cNvPr id="5" name="Étoile à 5 branches 4"/>
          <p:cNvSpPr/>
          <p:nvPr/>
        </p:nvSpPr>
        <p:spPr>
          <a:xfrm>
            <a:off x="7276397" y="1448238"/>
            <a:ext cx="216024" cy="216024"/>
          </a:xfrm>
          <a:prstGeom prst="star5">
            <a:avLst/>
          </a:prstGeom>
          <a:solidFill>
            <a:schemeClr val="accent3"/>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Étoile à 5 branches 13"/>
          <p:cNvSpPr/>
          <p:nvPr/>
        </p:nvSpPr>
        <p:spPr>
          <a:xfrm>
            <a:off x="2051720" y="3312227"/>
            <a:ext cx="216024" cy="216024"/>
          </a:xfrm>
          <a:prstGeom prst="star5">
            <a:avLst/>
          </a:prstGeom>
          <a:solidFill>
            <a:schemeClr val="accent3"/>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Étoile à 5 branches 14"/>
          <p:cNvSpPr/>
          <p:nvPr/>
        </p:nvSpPr>
        <p:spPr>
          <a:xfrm>
            <a:off x="6550796" y="3308816"/>
            <a:ext cx="216024" cy="216024"/>
          </a:xfrm>
          <a:prstGeom prst="star5">
            <a:avLst/>
          </a:prstGeom>
          <a:solidFill>
            <a:schemeClr val="accent3"/>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9852207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6" name="Google Shape;126;g94eac6792d_0_57"/>
          <p:cNvSpPr txBox="1">
            <a:spLocks noGrp="1"/>
          </p:cNvSpPr>
          <p:nvPr>
            <p:ph type="title"/>
          </p:nvPr>
        </p:nvSpPr>
        <p:spPr>
          <a:xfrm>
            <a:off x="1683075" y="1108407"/>
            <a:ext cx="5826263" cy="482794"/>
          </a:xfrm>
          <a:prstGeom prst="rect">
            <a:avLst/>
          </a:prstGeom>
          <a:noFill/>
          <a:ln>
            <a:noFill/>
          </a:ln>
        </p:spPr>
        <p:txBody>
          <a:bodyPr spcFirstLastPara="1" vert="horz" wrap="square" lIns="51427" tIns="25706" rIns="51427" bIns="25706" rtlCol="0" anchor="ctr" anchorCtr="0">
            <a:noAutofit/>
          </a:bodyPr>
          <a:lstStyle/>
          <a:p>
            <a:pPr>
              <a:buSzPts val="3959"/>
            </a:pPr>
            <a:r>
              <a:rPr lang="fr-FR" sz="1800" dirty="0">
                <a:latin typeface="Lato"/>
                <a:ea typeface="Lato"/>
                <a:cs typeface="Lato"/>
                <a:sym typeface="Lato"/>
              </a:rPr>
              <a:t>5 types d’actions </a:t>
            </a:r>
            <a:r>
              <a:rPr lang="fr-FR" sz="1800" dirty="0" smtClean="0">
                <a:latin typeface="Lato"/>
                <a:ea typeface="Lato"/>
                <a:cs typeface="Lato"/>
                <a:sym typeface="Lato"/>
              </a:rPr>
              <a:t>MSC </a:t>
            </a:r>
            <a:r>
              <a:rPr lang="fr-FR" sz="1800" dirty="0">
                <a:latin typeface="Lato"/>
                <a:ea typeface="Lato"/>
                <a:cs typeface="Lato"/>
                <a:sym typeface="Lato"/>
              </a:rPr>
              <a:t>dans Horizon </a:t>
            </a:r>
            <a:r>
              <a:rPr lang="fr-FR" sz="1800" dirty="0" smtClean="0">
                <a:latin typeface="Lato"/>
                <a:ea typeface="Lato"/>
                <a:cs typeface="Lato"/>
                <a:sym typeface="Lato"/>
              </a:rPr>
              <a:t>Europe : </a:t>
            </a:r>
            <a:r>
              <a:rPr lang="fr-FR" sz="2400" dirty="0"/>
              <a:t/>
            </a:r>
            <a:br>
              <a:rPr lang="fr-FR" sz="2400" dirty="0"/>
            </a:br>
            <a:endParaRPr sz="2400" dirty="0"/>
          </a:p>
        </p:txBody>
      </p:sp>
      <p:sp>
        <p:nvSpPr>
          <p:cNvPr id="127" name="Google Shape;127;g94eac6792d_0_57"/>
          <p:cNvSpPr txBox="1"/>
          <p:nvPr/>
        </p:nvSpPr>
        <p:spPr>
          <a:xfrm>
            <a:off x="6948264" y="2283718"/>
            <a:ext cx="1629113" cy="980100"/>
          </a:xfrm>
          <a:prstGeom prst="rect">
            <a:avLst/>
          </a:prstGeom>
          <a:noFill/>
          <a:ln>
            <a:noFill/>
          </a:ln>
        </p:spPr>
        <p:txBody>
          <a:bodyPr spcFirstLastPara="1" wrap="square" lIns="51427" tIns="51427" rIns="51427" bIns="51427" anchor="t" anchorCtr="0">
            <a:noAutofit/>
          </a:bodyPr>
          <a:lstStyle/>
          <a:p>
            <a:pPr algn="ctr">
              <a:lnSpc>
                <a:spcPct val="115000"/>
              </a:lnSpc>
              <a:spcBef>
                <a:spcPts val="675"/>
              </a:spcBef>
              <a:spcAft>
                <a:spcPts val="675"/>
              </a:spcAft>
              <a:buClr>
                <a:schemeClr val="dk1"/>
              </a:buClr>
              <a:buSzPts val="1100"/>
            </a:pPr>
            <a:r>
              <a:rPr lang="fr-FR" sz="1238" b="1" dirty="0">
                <a:solidFill>
                  <a:schemeClr val="tx1">
                    <a:lumMod val="75000"/>
                    <a:lumOff val="25000"/>
                  </a:schemeClr>
                </a:solidFill>
                <a:latin typeface="Lato"/>
                <a:ea typeface="Lato"/>
                <a:cs typeface="Lato"/>
                <a:sym typeface="Lato"/>
              </a:rPr>
              <a:t>Financements sous forme de forfaits (coûts unitaires)</a:t>
            </a:r>
            <a:endParaRPr sz="619" b="1" dirty="0">
              <a:solidFill>
                <a:schemeClr val="tx1">
                  <a:lumMod val="75000"/>
                  <a:lumOff val="25000"/>
                </a:schemeClr>
              </a:solidFill>
              <a:latin typeface="Calibri"/>
              <a:ea typeface="Calibri"/>
              <a:cs typeface="Calibri"/>
              <a:sym typeface="Calibri"/>
            </a:endParaRPr>
          </a:p>
        </p:txBody>
      </p:sp>
      <p:sp>
        <p:nvSpPr>
          <p:cNvPr id="128" name="Google Shape;128;g94eac6792d_0_57"/>
          <p:cNvSpPr txBox="1">
            <a:spLocks noGrp="1"/>
          </p:cNvSpPr>
          <p:nvPr>
            <p:ph type="sldNum" idx="12"/>
          </p:nvPr>
        </p:nvSpPr>
        <p:spPr>
          <a:xfrm>
            <a:off x="5986463" y="4218385"/>
            <a:ext cx="1543050" cy="205369"/>
          </a:xfrm>
          <a:prstGeom prst="rect">
            <a:avLst/>
          </a:prstGeom>
        </p:spPr>
        <p:txBody>
          <a:bodyPr spcFirstLastPara="1" vert="horz" wrap="square" lIns="51427" tIns="25706" rIns="51427" bIns="25706" rtlCol="0" anchor="ctr" anchorCtr="0">
            <a:noAutofit/>
          </a:bodyPr>
          <a:lstStyle/>
          <a:p>
            <a:pPr>
              <a:buClr>
                <a:srgbClr val="000000"/>
              </a:buClr>
            </a:pPr>
            <a:fld id="{00000000-1234-1234-1234-123412341234}" type="slidenum">
              <a:rPr lang="fr-FR"/>
              <a:pPr>
                <a:buClr>
                  <a:srgbClr val="000000"/>
                </a:buClr>
              </a:pPr>
              <a:t>6</a:t>
            </a:fld>
            <a:endParaRPr/>
          </a:p>
        </p:txBody>
      </p:sp>
      <p:pic>
        <p:nvPicPr>
          <p:cNvPr id="2" name="Image 1"/>
          <p:cNvPicPr>
            <a:picLocks noChangeAspect="1"/>
          </p:cNvPicPr>
          <p:nvPr/>
        </p:nvPicPr>
        <p:blipFill>
          <a:blip r:embed="rId3"/>
          <a:stretch>
            <a:fillRect/>
          </a:stretch>
        </p:blipFill>
        <p:spPr>
          <a:xfrm>
            <a:off x="1643460" y="1419622"/>
            <a:ext cx="5114528" cy="3362556"/>
          </a:xfrm>
          <a:prstGeom prst="rect">
            <a:avLst/>
          </a:prstGeom>
        </p:spPr>
      </p:pic>
    </p:spTree>
    <p:extLst>
      <p:ext uri="{BB962C8B-B14F-4D97-AF65-F5344CB8AC3E}">
        <p14:creationId xmlns:p14="http://schemas.microsoft.com/office/powerpoint/2010/main" val="1987419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g94eac6792d_0_13"/>
          <p:cNvSpPr txBox="1">
            <a:spLocks noGrp="1"/>
          </p:cNvSpPr>
          <p:nvPr>
            <p:ph type="title"/>
          </p:nvPr>
        </p:nvSpPr>
        <p:spPr>
          <a:xfrm>
            <a:off x="1547664" y="1002019"/>
            <a:ext cx="5915025" cy="745706"/>
          </a:xfrm>
          <a:prstGeom prst="rect">
            <a:avLst/>
          </a:prstGeom>
        </p:spPr>
        <p:txBody>
          <a:bodyPr spcFirstLastPara="1" vert="horz" wrap="square" lIns="51427" tIns="25706" rIns="51427" bIns="25706" rtlCol="0" anchor="ctr" anchorCtr="0">
            <a:noAutofit/>
          </a:bodyPr>
          <a:lstStyle/>
          <a:p>
            <a:pPr algn="ctr"/>
            <a:r>
              <a:rPr lang="fr-FR" sz="3200" b="1" dirty="0">
                <a:latin typeface="Lato"/>
                <a:ea typeface="Lato"/>
                <a:cs typeface="Lato"/>
                <a:sym typeface="Lato"/>
              </a:rPr>
              <a:t>Règle de mobilité unique</a:t>
            </a:r>
            <a:endParaRPr sz="3200" b="1" dirty="0">
              <a:latin typeface="Lato"/>
              <a:ea typeface="Lato"/>
              <a:cs typeface="Lato"/>
              <a:sym typeface="Lato"/>
            </a:endParaRPr>
          </a:p>
        </p:txBody>
      </p:sp>
      <p:sp>
        <p:nvSpPr>
          <p:cNvPr id="112" name="Google Shape;112;g94eac6792d_0_13"/>
          <p:cNvSpPr txBox="1">
            <a:spLocks noGrp="1"/>
          </p:cNvSpPr>
          <p:nvPr>
            <p:ph type="body" idx="1"/>
          </p:nvPr>
        </p:nvSpPr>
        <p:spPr>
          <a:xfrm>
            <a:off x="755576" y="1864006"/>
            <a:ext cx="7344816" cy="2447550"/>
          </a:xfrm>
          <a:prstGeom prst="rect">
            <a:avLst/>
          </a:prstGeom>
        </p:spPr>
        <p:txBody>
          <a:bodyPr spcFirstLastPara="1" vert="horz" wrap="square" lIns="51427" tIns="25706" rIns="51427" bIns="25706" rtlCol="0" anchor="t" anchorCtr="0">
            <a:noAutofit/>
          </a:bodyPr>
          <a:lstStyle/>
          <a:p>
            <a:pPr marL="0" indent="0" algn="just">
              <a:lnSpc>
                <a:spcPct val="115000"/>
              </a:lnSpc>
              <a:spcBef>
                <a:spcPts val="675"/>
              </a:spcBef>
              <a:buSzPts val="1100"/>
              <a:buNone/>
            </a:pPr>
            <a:r>
              <a:rPr lang="fr-FR" sz="1800" u="sng" dirty="0">
                <a:latin typeface="Lato"/>
                <a:ea typeface="Lato"/>
                <a:cs typeface="Lato"/>
                <a:sym typeface="Lato"/>
              </a:rPr>
              <a:t>À compter du programme Horizon Europe</a:t>
            </a:r>
            <a:r>
              <a:rPr lang="fr-FR" sz="1800" dirty="0">
                <a:latin typeface="Lato"/>
                <a:ea typeface="Lato"/>
                <a:cs typeface="Lato"/>
                <a:sym typeface="Lato"/>
              </a:rPr>
              <a:t> : </a:t>
            </a:r>
            <a:endParaRPr sz="1800" dirty="0">
              <a:latin typeface="Lato"/>
              <a:ea typeface="Lato"/>
              <a:cs typeface="Lato"/>
              <a:sym typeface="Lato"/>
            </a:endParaRPr>
          </a:p>
          <a:p>
            <a:pPr marL="0" indent="0" algn="just">
              <a:lnSpc>
                <a:spcPct val="115000"/>
              </a:lnSpc>
              <a:spcBef>
                <a:spcPts val="675"/>
              </a:spcBef>
              <a:buSzPts val="1100"/>
              <a:buNone/>
            </a:pPr>
            <a:r>
              <a:rPr lang="fr-FR" sz="1800" dirty="0">
                <a:latin typeface="Lato"/>
                <a:ea typeface="Lato"/>
                <a:cs typeface="Lato"/>
                <a:sym typeface="Lato"/>
              </a:rPr>
              <a:t>Les chercheurs ne pourront </a:t>
            </a:r>
            <a:r>
              <a:rPr lang="fr-FR" sz="1800" b="1" dirty="0">
                <a:latin typeface="Lato"/>
                <a:ea typeface="Lato"/>
                <a:cs typeface="Lato"/>
                <a:sym typeface="Lato"/>
              </a:rPr>
              <a:t>pas avoir résidé ou exercé leur activité principale</a:t>
            </a:r>
            <a:r>
              <a:rPr lang="fr-FR" sz="1800" dirty="0">
                <a:latin typeface="Lato"/>
                <a:ea typeface="Lato"/>
                <a:cs typeface="Lato"/>
                <a:sym typeface="Lato"/>
              </a:rPr>
              <a:t> (travail, études, etc.) </a:t>
            </a:r>
            <a:r>
              <a:rPr lang="fr-FR" sz="1800" b="1" dirty="0">
                <a:latin typeface="Lato"/>
                <a:ea typeface="Lato"/>
                <a:cs typeface="Lato"/>
                <a:sym typeface="Lato"/>
              </a:rPr>
              <a:t>dans le pays de leur organisme d'accueil</a:t>
            </a:r>
            <a:r>
              <a:rPr lang="fr-FR" sz="1800" dirty="0">
                <a:latin typeface="Lato"/>
                <a:ea typeface="Lato"/>
                <a:cs typeface="Lato"/>
                <a:sym typeface="Lato"/>
              </a:rPr>
              <a:t> (principal) </a:t>
            </a:r>
            <a:r>
              <a:rPr lang="fr-FR" sz="1800" b="1" dirty="0">
                <a:latin typeface="Lato"/>
                <a:ea typeface="Lato"/>
                <a:cs typeface="Lato"/>
                <a:sym typeface="Lato"/>
              </a:rPr>
              <a:t>pendant plus de 12 mois au cours des 36 mois </a:t>
            </a:r>
            <a:r>
              <a:rPr lang="fr-FR" sz="1800" dirty="0">
                <a:latin typeface="Lato"/>
                <a:ea typeface="Lato"/>
                <a:cs typeface="Lato"/>
                <a:sym typeface="Lato"/>
              </a:rPr>
              <a:t>précédant immédiatement la </a:t>
            </a:r>
            <a:r>
              <a:rPr lang="fr-FR" sz="1800" b="1" u="sng" dirty="0">
                <a:latin typeface="Lato"/>
                <a:ea typeface="Lato"/>
                <a:cs typeface="Lato"/>
                <a:sym typeface="Lato"/>
              </a:rPr>
              <a:t>date de référence applicable</a:t>
            </a:r>
            <a:r>
              <a:rPr lang="fr-FR" sz="1800" dirty="0">
                <a:latin typeface="Lato"/>
                <a:ea typeface="Lato"/>
                <a:cs typeface="Lato"/>
                <a:sym typeface="Lato"/>
              </a:rPr>
              <a:t>.</a:t>
            </a:r>
            <a:endParaRPr sz="1800" dirty="0">
              <a:latin typeface="Lato"/>
              <a:ea typeface="Lato"/>
              <a:cs typeface="Lato"/>
              <a:sym typeface="Lato"/>
            </a:endParaRPr>
          </a:p>
          <a:p>
            <a:pPr marL="0" indent="0">
              <a:buNone/>
            </a:pPr>
            <a:endParaRPr dirty="0"/>
          </a:p>
        </p:txBody>
      </p:sp>
      <p:sp>
        <p:nvSpPr>
          <p:cNvPr id="113" name="Google Shape;113;g94eac6792d_0_13"/>
          <p:cNvSpPr txBox="1">
            <a:spLocks noGrp="1"/>
          </p:cNvSpPr>
          <p:nvPr>
            <p:ph type="sldNum" idx="12"/>
          </p:nvPr>
        </p:nvSpPr>
        <p:spPr>
          <a:xfrm>
            <a:off x="5986463" y="4218385"/>
            <a:ext cx="1543050" cy="205369"/>
          </a:xfrm>
          <a:prstGeom prst="rect">
            <a:avLst/>
          </a:prstGeom>
        </p:spPr>
        <p:txBody>
          <a:bodyPr spcFirstLastPara="1" vert="horz" wrap="square" lIns="51427" tIns="25706" rIns="51427" bIns="25706" rtlCol="0" anchor="ctr" anchorCtr="0">
            <a:noAutofit/>
          </a:bodyPr>
          <a:lstStyle/>
          <a:p>
            <a:pPr>
              <a:buClr>
                <a:srgbClr val="000000"/>
              </a:buClr>
            </a:pPr>
            <a:fld id="{00000000-1234-1234-1234-123412341234}" type="slidenum">
              <a:rPr lang="fr-FR"/>
              <a:pPr>
                <a:buClr>
                  <a:srgbClr val="000000"/>
                </a:buClr>
              </a:pPr>
              <a:t>7</a:t>
            </a:fld>
            <a:endParaRPr/>
          </a:p>
        </p:txBody>
      </p:sp>
      <p:sp>
        <p:nvSpPr>
          <p:cNvPr id="5" name="Étoile à 5 branches 4"/>
          <p:cNvSpPr/>
          <p:nvPr/>
        </p:nvSpPr>
        <p:spPr>
          <a:xfrm>
            <a:off x="467544" y="1995686"/>
            <a:ext cx="216024" cy="216024"/>
          </a:xfrm>
          <a:prstGeom prst="star5">
            <a:avLst/>
          </a:prstGeom>
          <a:solidFill>
            <a:schemeClr val="accent3"/>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6579602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g94eac6792d_0_19"/>
          <p:cNvSpPr txBox="1">
            <a:spLocks noGrp="1"/>
          </p:cNvSpPr>
          <p:nvPr>
            <p:ph type="title"/>
          </p:nvPr>
        </p:nvSpPr>
        <p:spPr>
          <a:xfrm>
            <a:off x="1331640" y="915566"/>
            <a:ext cx="6454519" cy="453706"/>
          </a:xfrm>
          <a:prstGeom prst="rect">
            <a:avLst/>
          </a:prstGeom>
        </p:spPr>
        <p:txBody>
          <a:bodyPr spcFirstLastPara="1" vert="horz" wrap="square" lIns="51427" tIns="25706" rIns="51427" bIns="25706" rtlCol="0" anchor="ctr" anchorCtr="0">
            <a:noAutofit/>
          </a:bodyPr>
          <a:lstStyle/>
          <a:p>
            <a:pPr algn="ctr">
              <a:buSzPts val="4400"/>
            </a:pPr>
            <a:r>
              <a:rPr lang="fr-FR" sz="2800" dirty="0">
                <a:latin typeface="Lato"/>
                <a:ea typeface="Lato"/>
                <a:cs typeface="Lato"/>
                <a:sym typeface="Lato"/>
              </a:rPr>
              <a:t/>
            </a:r>
            <a:br>
              <a:rPr lang="fr-FR" sz="2800" dirty="0">
                <a:latin typeface="Lato"/>
                <a:ea typeface="Lato"/>
                <a:cs typeface="Lato"/>
                <a:sym typeface="Lato"/>
              </a:rPr>
            </a:br>
            <a:r>
              <a:rPr lang="fr-FR" sz="2800" dirty="0" smtClean="0">
                <a:latin typeface="Lato"/>
                <a:ea typeface="Lato"/>
                <a:cs typeface="Lato"/>
                <a:sym typeface="Lato"/>
              </a:rPr>
              <a:t>MSCA </a:t>
            </a:r>
            <a:r>
              <a:rPr lang="fr-FR" sz="2800" dirty="0">
                <a:latin typeface="Lato"/>
                <a:ea typeface="Lato"/>
                <a:cs typeface="Lato"/>
                <a:sym typeface="Lato"/>
              </a:rPr>
              <a:t>Doctoral </a:t>
            </a:r>
            <a:r>
              <a:rPr lang="fr-FR" sz="2800" dirty="0" smtClean="0">
                <a:latin typeface="Lato"/>
                <a:ea typeface="Lato"/>
                <a:cs typeface="Lato"/>
                <a:sym typeface="Lato"/>
              </a:rPr>
              <a:t>Networks</a:t>
            </a:r>
            <a:endParaRPr sz="2800" dirty="0"/>
          </a:p>
        </p:txBody>
      </p:sp>
      <p:sp>
        <p:nvSpPr>
          <p:cNvPr id="134" name="Google Shape;134;g94eac6792d_0_19"/>
          <p:cNvSpPr txBox="1">
            <a:spLocks noGrp="1"/>
          </p:cNvSpPr>
          <p:nvPr>
            <p:ph type="body" idx="1"/>
          </p:nvPr>
        </p:nvSpPr>
        <p:spPr>
          <a:xfrm>
            <a:off x="1187624" y="1635646"/>
            <a:ext cx="6951352" cy="2959358"/>
          </a:xfrm>
          <a:prstGeom prst="rect">
            <a:avLst/>
          </a:prstGeom>
        </p:spPr>
        <p:txBody>
          <a:bodyPr spcFirstLastPara="1" vert="horz" wrap="square" lIns="51427" tIns="25706" rIns="51427" bIns="25706" rtlCol="0" anchor="t" anchorCtr="0">
            <a:noAutofit/>
          </a:bodyPr>
          <a:lstStyle/>
          <a:p>
            <a:pPr marL="0" indent="0" algn="just">
              <a:lnSpc>
                <a:spcPct val="115000"/>
              </a:lnSpc>
              <a:spcBef>
                <a:spcPts val="675"/>
              </a:spcBef>
              <a:buNone/>
            </a:pPr>
            <a:r>
              <a:rPr lang="fr-FR" sz="1400" dirty="0">
                <a:latin typeface="Lato"/>
                <a:ea typeface="Lato"/>
                <a:cs typeface="Lato"/>
                <a:sym typeface="Lato"/>
              </a:rPr>
              <a:t>Les ETN, EID et EJD de l’ancienne action </a:t>
            </a:r>
            <a:r>
              <a:rPr lang="fr-FR" sz="1400" b="1" dirty="0" err="1">
                <a:latin typeface="Lato"/>
                <a:ea typeface="Lato"/>
                <a:cs typeface="Lato"/>
                <a:sym typeface="Lato"/>
              </a:rPr>
              <a:t>Innovative</a:t>
            </a:r>
            <a:r>
              <a:rPr lang="fr-FR" sz="1400" b="1" dirty="0">
                <a:latin typeface="Lato"/>
                <a:ea typeface="Lato"/>
                <a:cs typeface="Lato"/>
                <a:sym typeface="Lato"/>
              </a:rPr>
              <a:t> Training Networks (ITN)</a:t>
            </a:r>
            <a:r>
              <a:rPr lang="fr-FR" sz="1400" dirty="0">
                <a:latin typeface="Lato"/>
                <a:ea typeface="Lato"/>
                <a:cs typeface="Lato"/>
                <a:sym typeface="Lato"/>
              </a:rPr>
              <a:t> d’Horizon 2020 sont regroupés en une action unique: les </a:t>
            </a:r>
            <a:r>
              <a:rPr lang="fr-FR" sz="1400" b="1" dirty="0">
                <a:latin typeface="Lato"/>
                <a:ea typeface="Lato"/>
                <a:cs typeface="Lato"/>
                <a:sym typeface="Lato"/>
              </a:rPr>
              <a:t>« Doctoral Networks </a:t>
            </a:r>
            <a:r>
              <a:rPr lang="fr-FR" sz="1400" b="1" dirty="0" smtClean="0">
                <a:latin typeface="Lato"/>
                <a:ea typeface="Lato"/>
                <a:cs typeface="Lato"/>
                <a:sym typeface="Lato"/>
              </a:rPr>
              <a:t>». </a:t>
            </a:r>
          </a:p>
          <a:p>
            <a:pPr marL="0" indent="0" algn="just">
              <a:lnSpc>
                <a:spcPct val="115000"/>
              </a:lnSpc>
              <a:spcBef>
                <a:spcPts val="1000"/>
              </a:spcBef>
              <a:buNone/>
            </a:pPr>
            <a:r>
              <a:rPr lang="fr-FR" sz="1400" u="sng" dirty="0" smtClean="0">
                <a:latin typeface="Lato"/>
                <a:ea typeface="Lato"/>
                <a:cs typeface="Lato"/>
                <a:sym typeface="Lato"/>
              </a:rPr>
              <a:t>Objectif</a:t>
            </a:r>
            <a:r>
              <a:rPr lang="fr-FR" sz="1400" dirty="0" smtClean="0">
                <a:latin typeface="Lato"/>
                <a:ea typeface="Lato"/>
                <a:cs typeface="Lato"/>
                <a:sym typeface="Lato"/>
              </a:rPr>
              <a:t> </a:t>
            </a:r>
            <a:r>
              <a:rPr lang="fr-FR" sz="1400" dirty="0">
                <a:latin typeface="Lato"/>
                <a:ea typeface="Lato"/>
                <a:cs typeface="Lato"/>
                <a:sym typeface="Lato"/>
              </a:rPr>
              <a:t>: Développer les compétences transférables, notamment le potentiel de créativité, d’esprit d’entreprise et d’innovation des </a:t>
            </a:r>
            <a:r>
              <a:rPr lang="fr-FR" sz="1400" b="1" dirty="0">
                <a:latin typeface="Lato"/>
                <a:ea typeface="Lato"/>
                <a:cs typeface="Lato"/>
                <a:sym typeface="Lato"/>
              </a:rPr>
              <a:t>doctorants</a:t>
            </a:r>
            <a:r>
              <a:rPr lang="fr-FR" sz="1400" dirty="0">
                <a:latin typeface="Lato"/>
                <a:ea typeface="Lato"/>
                <a:cs typeface="Lato"/>
                <a:sym typeface="Lato"/>
              </a:rPr>
              <a:t> pour leur ouvrir des perspectives de carrière dans le monde académique et non académique</a:t>
            </a:r>
            <a:endParaRPr sz="1400" dirty="0">
              <a:latin typeface="Lato"/>
              <a:ea typeface="Lato"/>
              <a:cs typeface="Lato"/>
              <a:sym typeface="Lato"/>
            </a:endParaRPr>
          </a:p>
          <a:p>
            <a:pPr marL="0" indent="0" algn="just">
              <a:lnSpc>
                <a:spcPct val="115000"/>
              </a:lnSpc>
              <a:spcBef>
                <a:spcPts val="1000"/>
              </a:spcBef>
              <a:buSzPts val="1100"/>
              <a:buNone/>
            </a:pPr>
            <a:r>
              <a:rPr lang="fr-FR" sz="1400" u="sng" dirty="0">
                <a:latin typeface="Lato"/>
                <a:ea typeface="Lato"/>
                <a:cs typeface="Lato"/>
                <a:sym typeface="Lato"/>
              </a:rPr>
              <a:t>Mise en </a:t>
            </a:r>
            <a:r>
              <a:rPr lang="fr-FR" sz="1400" u="sng" dirty="0" err="1">
                <a:latin typeface="Lato"/>
                <a:ea typeface="Lato"/>
                <a:cs typeface="Lato"/>
                <a:sym typeface="Lato"/>
              </a:rPr>
              <a:t>oeuvre</a:t>
            </a:r>
            <a:r>
              <a:rPr lang="fr-FR" sz="1400" dirty="0">
                <a:latin typeface="Lato"/>
                <a:ea typeface="Lato"/>
                <a:cs typeface="Lato"/>
                <a:sym typeface="Lato"/>
              </a:rPr>
              <a:t> :  </a:t>
            </a:r>
            <a:r>
              <a:rPr lang="fr-FR" sz="1400" dirty="0" smtClean="0">
                <a:latin typeface="Lato"/>
                <a:ea typeface="Lato"/>
                <a:cs typeface="Lato"/>
                <a:sym typeface="Lato"/>
              </a:rPr>
              <a:t>Formations </a:t>
            </a:r>
            <a:r>
              <a:rPr lang="fr-FR" sz="1400" dirty="0">
                <a:latin typeface="Lato"/>
                <a:ea typeface="Lato"/>
                <a:cs typeface="Lato"/>
                <a:sym typeface="Lato"/>
              </a:rPr>
              <a:t>conjointes de recherche et </a:t>
            </a:r>
            <a:r>
              <a:rPr lang="fr-FR" sz="1400" dirty="0" smtClean="0">
                <a:latin typeface="Lato"/>
                <a:ea typeface="Lato"/>
                <a:cs typeface="Lato"/>
                <a:sym typeface="Lato"/>
              </a:rPr>
              <a:t>formations </a:t>
            </a:r>
            <a:r>
              <a:rPr lang="fr-FR" sz="1400" dirty="0">
                <a:latin typeface="Lato"/>
                <a:ea typeface="Lato"/>
                <a:cs typeface="Lato"/>
                <a:sym typeface="Lato"/>
              </a:rPr>
              <a:t>doctorales, via </a:t>
            </a:r>
            <a:r>
              <a:rPr lang="fr-FR" sz="1400" dirty="0" smtClean="0">
                <a:latin typeface="Lato"/>
                <a:ea typeface="Lato"/>
                <a:cs typeface="Lato"/>
                <a:sym typeface="Lato"/>
              </a:rPr>
              <a:t>la mise en réseau d’universités</a:t>
            </a:r>
            <a:r>
              <a:rPr lang="fr-FR" sz="1400" dirty="0">
                <a:latin typeface="Lato"/>
                <a:ea typeface="Lato"/>
                <a:cs typeface="Lato"/>
                <a:sym typeface="Lato"/>
              </a:rPr>
              <a:t>, instituts de recherche, entreprises et autres acteurs </a:t>
            </a:r>
            <a:r>
              <a:rPr lang="fr-FR" sz="1400" dirty="0" smtClean="0">
                <a:latin typeface="Lato"/>
                <a:ea typeface="Lato"/>
                <a:cs typeface="Lato"/>
                <a:sym typeface="Lato"/>
              </a:rPr>
              <a:t>socio-économiques. </a:t>
            </a:r>
          </a:p>
          <a:p>
            <a:pPr marL="0" indent="0" algn="just">
              <a:lnSpc>
                <a:spcPct val="115000"/>
              </a:lnSpc>
              <a:spcBef>
                <a:spcPts val="675"/>
              </a:spcBef>
              <a:buSzPts val="1100"/>
              <a:buNone/>
            </a:pPr>
            <a:r>
              <a:rPr lang="fr-FR" sz="1400" dirty="0" smtClean="0">
                <a:latin typeface="Lato"/>
                <a:ea typeface="Lato"/>
                <a:cs typeface="Lato"/>
                <a:sym typeface="Lato"/>
              </a:rPr>
              <a:t>Collaborations </a:t>
            </a:r>
            <a:r>
              <a:rPr lang="fr-FR" sz="1400" b="1" dirty="0">
                <a:latin typeface="Lato"/>
                <a:ea typeface="Lato"/>
                <a:cs typeface="Lato"/>
                <a:sym typeface="Lato"/>
              </a:rPr>
              <a:t>internationales, interdisciplinaires et intersectorielles</a:t>
            </a:r>
            <a:r>
              <a:rPr lang="fr-FR" sz="1400" dirty="0">
                <a:latin typeface="Lato"/>
                <a:ea typeface="Lato"/>
                <a:cs typeface="Lato"/>
                <a:sym typeface="Lato"/>
              </a:rPr>
              <a:t>.</a:t>
            </a:r>
            <a:endParaRPr sz="1400" dirty="0">
              <a:latin typeface="Lato"/>
              <a:ea typeface="Lato"/>
              <a:cs typeface="Lato"/>
              <a:sym typeface="Lato"/>
            </a:endParaRPr>
          </a:p>
          <a:p>
            <a:pPr marL="0" indent="0">
              <a:spcBef>
                <a:spcPts val="675"/>
              </a:spcBef>
              <a:buNone/>
            </a:pPr>
            <a:endParaRPr dirty="0"/>
          </a:p>
        </p:txBody>
      </p:sp>
      <p:sp>
        <p:nvSpPr>
          <p:cNvPr id="135" name="Google Shape;135;g94eac6792d_0_19"/>
          <p:cNvSpPr txBox="1">
            <a:spLocks noGrp="1"/>
          </p:cNvSpPr>
          <p:nvPr>
            <p:ph type="sldNum" idx="12"/>
          </p:nvPr>
        </p:nvSpPr>
        <p:spPr>
          <a:xfrm>
            <a:off x="5986463" y="4218385"/>
            <a:ext cx="1543050" cy="205369"/>
          </a:xfrm>
          <a:prstGeom prst="rect">
            <a:avLst/>
          </a:prstGeom>
        </p:spPr>
        <p:txBody>
          <a:bodyPr spcFirstLastPara="1" vert="horz" wrap="square" lIns="51427" tIns="25706" rIns="51427" bIns="25706" rtlCol="0" anchor="ctr" anchorCtr="0">
            <a:noAutofit/>
          </a:bodyPr>
          <a:lstStyle/>
          <a:p>
            <a:pPr>
              <a:buClr>
                <a:srgbClr val="000000"/>
              </a:buClr>
            </a:pPr>
            <a:fld id="{00000000-1234-1234-1234-123412341234}" type="slidenum">
              <a:rPr lang="fr-FR"/>
              <a:pPr>
                <a:buClr>
                  <a:srgbClr val="000000"/>
                </a:buClr>
              </a:pPr>
              <a:t>8</a:t>
            </a:fld>
            <a:endParaRPr/>
          </a:p>
        </p:txBody>
      </p:sp>
      <p:pic>
        <p:nvPicPr>
          <p:cNvPr id="2" name="Image 1"/>
          <p:cNvPicPr>
            <a:picLocks noChangeAspect="1"/>
          </p:cNvPicPr>
          <p:nvPr/>
        </p:nvPicPr>
        <p:blipFill>
          <a:blip r:embed="rId3"/>
          <a:stretch>
            <a:fillRect/>
          </a:stretch>
        </p:blipFill>
        <p:spPr>
          <a:xfrm>
            <a:off x="7236296" y="233839"/>
            <a:ext cx="1296144" cy="1249183"/>
          </a:xfrm>
          <a:prstGeom prst="rect">
            <a:avLst/>
          </a:prstGeom>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1343" y="1112468"/>
            <a:ext cx="602265" cy="5357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193812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3" name="Rectangle à coins arrondis 2"/>
          <p:cNvSpPr/>
          <p:nvPr/>
        </p:nvSpPr>
        <p:spPr>
          <a:xfrm>
            <a:off x="827584" y="3297728"/>
            <a:ext cx="7560840" cy="792088"/>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3" name="Google Shape;133;g94eac6792d_0_19"/>
          <p:cNvSpPr txBox="1">
            <a:spLocks noGrp="1"/>
          </p:cNvSpPr>
          <p:nvPr>
            <p:ph type="title"/>
          </p:nvPr>
        </p:nvSpPr>
        <p:spPr>
          <a:xfrm>
            <a:off x="1331640" y="915566"/>
            <a:ext cx="6454519" cy="453706"/>
          </a:xfrm>
          <a:prstGeom prst="rect">
            <a:avLst/>
          </a:prstGeom>
        </p:spPr>
        <p:txBody>
          <a:bodyPr spcFirstLastPara="1" vert="horz" wrap="square" lIns="51427" tIns="25706" rIns="51427" bIns="25706" rtlCol="0" anchor="ctr" anchorCtr="0">
            <a:noAutofit/>
          </a:bodyPr>
          <a:lstStyle/>
          <a:p>
            <a:pPr algn="ctr">
              <a:buSzPts val="4400"/>
            </a:pPr>
            <a:r>
              <a:rPr lang="fr-FR" sz="2800" dirty="0">
                <a:latin typeface="Lato"/>
                <a:ea typeface="Lato"/>
                <a:cs typeface="Lato"/>
                <a:sym typeface="Lato"/>
              </a:rPr>
              <a:t/>
            </a:r>
            <a:br>
              <a:rPr lang="fr-FR" sz="2800" dirty="0">
                <a:latin typeface="Lato"/>
                <a:ea typeface="Lato"/>
                <a:cs typeface="Lato"/>
                <a:sym typeface="Lato"/>
              </a:rPr>
            </a:br>
            <a:r>
              <a:rPr lang="fr-FR" sz="2800" dirty="0" smtClean="0">
                <a:latin typeface="Lato"/>
                <a:ea typeface="Lato"/>
                <a:cs typeface="Lato"/>
                <a:sym typeface="Lato"/>
              </a:rPr>
              <a:t>Durée</a:t>
            </a:r>
            <a:endParaRPr sz="2800" dirty="0"/>
          </a:p>
        </p:txBody>
      </p:sp>
      <p:sp>
        <p:nvSpPr>
          <p:cNvPr id="134" name="Google Shape;134;g94eac6792d_0_19"/>
          <p:cNvSpPr txBox="1">
            <a:spLocks noGrp="1"/>
          </p:cNvSpPr>
          <p:nvPr>
            <p:ph type="body" idx="1"/>
          </p:nvPr>
        </p:nvSpPr>
        <p:spPr>
          <a:xfrm>
            <a:off x="1259632" y="1500506"/>
            <a:ext cx="6951352" cy="2959358"/>
          </a:xfrm>
          <a:prstGeom prst="rect">
            <a:avLst/>
          </a:prstGeom>
        </p:spPr>
        <p:txBody>
          <a:bodyPr spcFirstLastPara="1" vert="horz" wrap="square" lIns="51427" tIns="25706" rIns="51427" bIns="25706" rtlCol="0" anchor="t" anchorCtr="0">
            <a:noAutofit/>
          </a:bodyPr>
          <a:lstStyle/>
          <a:p>
            <a:pPr marL="0" indent="0" algn="just">
              <a:lnSpc>
                <a:spcPct val="115000"/>
              </a:lnSpc>
              <a:spcBef>
                <a:spcPts val="675"/>
              </a:spcBef>
              <a:buNone/>
            </a:pPr>
            <a:r>
              <a:rPr lang="fr-FR" sz="1400" u="sng" dirty="0" smtClean="0">
                <a:latin typeface="Lato"/>
                <a:ea typeface="Lato"/>
                <a:cs typeface="Lato"/>
                <a:sym typeface="Lato"/>
              </a:rPr>
              <a:t>Durée de l’action</a:t>
            </a:r>
            <a:r>
              <a:rPr lang="fr-FR" sz="1400" dirty="0" smtClean="0">
                <a:latin typeface="Lato"/>
                <a:ea typeface="Lato"/>
                <a:cs typeface="Lato"/>
                <a:sym typeface="Lato"/>
              </a:rPr>
              <a:t>: 48 mois</a:t>
            </a:r>
          </a:p>
          <a:p>
            <a:pPr marL="0" indent="0" algn="just">
              <a:lnSpc>
                <a:spcPct val="115000"/>
              </a:lnSpc>
              <a:spcBef>
                <a:spcPts val="675"/>
              </a:spcBef>
              <a:buNone/>
            </a:pPr>
            <a:endParaRPr lang="fr-FR" sz="500" b="1" dirty="0" smtClean="0">
              <a:latin typeface="Lato"/>
              <a:ea typeface="Lato"/>
              <a:cs typeface="Lato"/>
              <a:sym typeface="Lato"/>
            </a:endParaRPr>
          </a:p>
          <a:p>
            <a:pPr marL="0" indent="0" algn="just">
              <a:lnSpc>
                <a:spcPct val="115000"/>
              </a:lnSpc>
              <a:spcBef>
                <a:spcPts val="1000"/>
              </a:spcBef>
              <a:buNone/>
            </a:pPr>
            <a:r>
              <a:rPr lang="fr-FR" sz="1400" u="sng" dirty="0" smtClean="0">
                <a:latin typeface="Lato"/>
                <a:ea typeface="Lato"/>
                <a:cs typeface="Lato"/>
                <a:sym typeface="Lato"/>
              </a:rPr>
              <a:t>Durée de chaque bourse</a:t>
            </a:r>
            <a:r>
              <a:rPr lang="fr-FR" sz="1400" dirty="0" smtClean="0">
                <a:latin typeface="Lato"/>
                <a:ea typeface="Lato"/>
                <a:cs typeface="Lato"/>
                <a:sym typeface="Lato"/>
              </a:rPr>
              <a:t> </a:t>
            </a:r>
            <a:r>
              <a:rPr lang="fr-FR" sz="1400" dirty="0">
                <a:latin typeface="Lato"/>
                <a:ea typeface="Lato"/>
                <a:cs typeface="Lato"/>
                <a:sym typeface="Lato"/>
              </a:rPr>
              <a:t>: </a:t>
            </a:r>
            <a:r>
              <a:rPr lang="fr-FR" sz="1400" dirty="0" smtClean="0">
                <a:latin typeface="Lato"/>
                <a:ea typeface="Lato"/>
                <a:cs typeface="Lato"/>
                <a:sym typeface="Lato"/>
              </a:rPr>
              <a:t>Minimum: 3 mois - Maximum: 36 mois</a:t>
            </a:r>
          </a:p>
          <a:p>
            <a:pPr marL="0" indent="0" algn="just">
              <a:lnSpc>
                <a:spcPct val="115000"/>
              </a:lnSpc>
              <a:spcBef>
                <a:spcPts val="1000"/>
              </a:spcBef>
              <a:buNone/>
            </a:pPr>
            <a:endParaRPr sz="300" dirty="0">
              <a:latin typeface="Lato"/>
              <a:ea typeface="Lato"/>
              <a:cs typeface="Lato"/>
              <a:sym typeface="Lato"/>
            </a:endParaRPr>
          </a:p>
          <a:p>
            <a:pPr marL="0" indent="0" algn="just">
              <a:lnSpc>
                <a:spcPct val="115000"/>
              </a:lnSpc>
              <a:spcBef>
                <a:spcPts val="1000"/>
              </a:spcBef>
              <a:buSzPts val="1100"/>
              <a:buNone/>
            </a:pPr>
            <a:r>
              <a:rPr lang="fr-FR" sz="1400" u="sng" dirty="0" smtClean="0">
                <a:latin typeface="Lato"/>
                <a:ea typeface="Lato"/>
                <a:cs typeface="Lato"/>
                <a:sym typeface="Lato"/>
              </a:rPr>
              <a:t>Contribution de l’UE </a:t>
            </a:r>
            <a:r>
              <a:rPr lang="fr-FR" sz="1400" dirty="0" smtClean="0">
                <a:latin typeface="Lato"/>
                <a:ea typeface="Lato"/>
                <a:cs typeface="Lato"/>
                <a:sym typeface="Lato"/>
              </a:rPr>
              <a:t>:  Limitée à 360 hommes-mois (</a:t>
            </a:r>
            <a:r>
              <a:rPr lang="fr-FR" sz="1400" dirty="0" err="1" smtClean="0">
                <a:latin typeface="Lato"/>
                <a:ea typeface="Lato"/>
                <a:cs typeface="Lato"/>
                <a:sym typeface="Lato"/>
              </a:rPr>
              <a:t>i.e</a:t>
            </a:r>
            <a:r>
              <a:rPr lang="fr-FR" sz="1400" dirty="0" smtClean="0">
                <a:latin typeface="Lato"/>
                <a:ea typeface="Lato"/>
                <a:cs typeface="Lato"/>
                <a:sym typeface="Lato"/>
              </a:rPr>
              <a:t> 10 bourses de 36 mois)</a:t>
            </a:r>
          </a:p>
          <a:p>
            <a:pPr marL="0" indent="0" algn="just">
              <a:lnSpc>
                <a:spcPct val="115000"/>
              </a:lnSpc>
              <a:spcBef>
                <a:spcPts val="1000"/>
              </a:spcBef>
              <a:buSzPts val="1100"/>
              <a:buNone/>
            </a:pPr>
            <a:endParaRPr lang="fr-FR" sz="1400" dirty="0" smtClean="0">
              <a:latin typeface="Lato"/>
              <a:ea typeface="Lato"/>
              <a:cs typeface="Lato"/>
              <a:sym typeface="Lato"/>
            </a:endParaRPr>
          </a:p>
          <a:p>
            <a:pPr marL="0" indent="0" algn="just">
              <a:lnSpc>
                <a:spcPct val="115000"/>
              </a:lnSpc>
              <a:spcBef>
                <a:spcPts val="1000"/>
              </a:spcBef>
              <a:buSzPts val="1100"/>
              <a:buNone/>
            </a:pPr>
            <a:r>
              <a:rPr lang="fr-FR" sz="1400" dirty="0" smtClean="0">
                <a:latin typeface="Lato"/>
                <a:ea typeface="Lato"/>
                <a:cs typeface="Lato"/>
                <a:sym typeface="Lato"/>
              </a:rPr>
              <a:t>Exception pour les </a:t>
            </a:r>
            <a:r>
              <a:rPr lang="fr-FR" sz="1400" b="1" dirty="0" smtClean="0">
                <a:latin typeface="Lato"/>
                <a:ea typeface="Lato"/>
                <a:cs typeface="Lato"/>
                <a:sym typeface="Lato"/>
              </a:rPr>
              <a:t>Joint Doctoral Programmes </a:t>
            </a:r>
            <a:r>
              <a:rPr lang="fr-FR" sz="1400" dirty="0" smtClean="0">
                <a:latin typeface="Lato"/>
                <a:ea typeface="Lato"/>
                <a:cs typeface="Lato"/>
                <a:sym typeface="Lato"/>
              </a:rPr>
              <a:t>et pour les </a:t>
            </a:r>
            <a:r>
              <a:rPr lang="fr-FR" sz="1400" b="1" dirty="0" err="1" smtClean="0">
                <a:latin typeface="Lato"/>
                <a:ea typeface="Lato"/>
                <a:cs typeface="Lato"/>
                <a:sym typeface="Lato"/>
              </a:rPr>
              <a:t>Industrial</a:t>
            </a:r>
            <a:r>
              <a:rPr lang="fr-FR" sz="1400" b="1" dirty="0" smtClean="0">
                <a:latin typeface="Lato"/>
                <a:ea typeface="Lato"/>
                <a:cs typeface="Lato"/>
                <a:sym typeface="Lato"/>
              </a:rPr>
              <a:t> Doctoral Programmes </a:t>
            </a:r>
            <a:r>
              <a:rPr lang="fr-FR" sz="1400" dirty="0" smtClean="0">
                <a:latin typeface="Lato"/>
                <a:ea typeface="Lato"/>
                <a:cs typeface="Lato"/>
                <a:sym typeface="Lato"/>
              </a:rPr>
              <a:t>: limitée à 540 hommes-mois (</a:t>
            </a:r>
            <a:r>
              <a:rPr lang="fr-FR" sz="1400" dirty="0" err="1" smtClean="0">
                <a:latin typeface="Lato"/>
                <a:ea typeface="Lato"/>
                <a:cs typeface="Lato"/>
                <a:sym typeface="Lato"/>
              </a:rPr>
              <a:t>i.e</a:t>
            </a:r>
            <a:r>
              <a:rPr lang="fr-FR" sz="1400" dirty="0" smtClean="0">
                <a:latin typeface="Lato"/>
                <a:ea typeface="Lato"/>
                <a:cs typeface="Lato"/>
                <a:sym typeface="Lato"/>
              </a:rPr>
              <a:t> 15 bourses de 36 mois)</a:t>
            </a:r>
          </a:p>
          <a:p>
            <a:pPr marL="0" indent="0" algn="just">
              <a:lnSpc>
                <a:spcPct val="115000"/>
              </a:lnSpc>
              <a:spcBef>
                <a:spcPts val="1000"/>
              </a:spcBef>
              <a:buSzPts val="1100"/>
              <a:buNone/>
            </a:pPr>
            <a:endParaRPr lang="fr-FR" sz="1400" dirty="0" smtClean="0">
              <a:latin typeface="Lato"/>
              <a:ea typeface="Lato"/>
              <a:cs typeface="Lato"/>
              <a:sym typeface="Lato"/>
            </a:endParaRPr>
          </a:p>
        </p:txBody>
      </p:sp>
      <p:sp>
        <p:nvSpPr>
          <p:cNvPr id="135" name="Google Shape;135;g94eac6792d_0_19"/>
          <p:cNvSpPr txBox="1">
            <a:spLocks noGrp="1"/>
          </p:cNvSpPr>
          <p:nvPr>
            <p:ph type="sldNum" idx="12"/>
          </p:nvPr>
        </p:nvSpPr>
        <p:spPr>
          <a:xfrm>
            <a:off x="5986463" y="4218385"/>
            <a:ext cx="1543050" cy="205369"/>
          </a:xfrm>
          <a:prstGeom prst="rect">
            <a:avLst/>
          </a:prstGeom>
        </p:spPr>
        <p:txBody>
          <a:bodyPr spcFirstLastPara="1" vert="horz" wrap="square" lIns="51427" tIns="25706" rIns="51427" bIns="25706" rtlCol="0" anchor="ctr" anchorCtr="0">
            <a:noAutofit/>
          </a:bodyPr>
          <a:lstStyle/>
          <a:p>
            <a:pPr>
              <a:buClr>
                <a:srgbClr val="000000"/>
              </a:buClr>
            </a:pPr>
            <a:fld id="{00000000-1234-1234-1234-123412341234}" type="slidenum">
              <a:rPr lang="fr-FR"/>
              <a:pPr>
                <a:buClr>
                  <a:srgbClr val="000000"/>
                </a:buClr>
              </a:pPr>
              <a:t>9</a:t>
            </a:fld>
            <a:endParaRPr dirty="0"/>
          </a:p>
        </p:txBody>
      </p:sp>
      <p:pic>
        <p:nvPicPr>
          <p:cNvPr id="2" name="Image 1"/>
          <p:cNvPicPr>
            <a:picLocks noChangeAspect="1"/>
          </p:cNvPicPr>
          <p:nvPr/>
        </p:nvPicPr>
        <p:blipFill>
          <a:blip r:embed="rId3"/>
          <a:stretch>
            <a:fillRect/>
          </a:stretch>
        </p:blipFill>
        <p:spPr>
          <a:xfrm>
            <a:off x="7236296" y="233839"/>
            <a:ext cx="1296144" cy="1249183"/>
          </a:xfrm>
          <a:prstGeom prst="rect">
            <a:avLst/>
          </a:prstGeom>
        </p:spPr>
      </p:pic>
      <p:sp>
        <p:nvSpPr>
          <p:cNvPr id="8" name="Étoile à 5 branches 7"/>
          <p:cNvSpPr/>
          <p:nvPr/>
        </p:nvSpPr>
        <p:spPr>
          <a:xfrm>
            <a:off x="938658" y="2704506"/>
            <a:ext cx="216024" cy="216024"/>
          </a:xfrm>
          <a:prstGeom prst="star5">
            <a:avLst/>
          </a:prstGeom>
          <a:solidFill>
            <a:schemeClr val="accent3"/>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Étoile à 5 branches 8"/>
          <p:cNvSpPr/>
          <p:nvPr/>
        </p:nvSpPr>
        <p:spPr>
          <a:xfrm>
            <a:off x="926203" y="3477748"/>
            <a:ext cx="216024" cy="216024"/>
          </a:xfrm>
          <a:prstGeom prst="star5">
            <a:avLst/>
          </a:prstGeom>
          <a:solidFill>
            <a:schemeClr val="accent3"/>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059106794"/>
      </p:ext>
    </p:extLst>
  </p:cSld>
  <p:clrMapOvr>
    <a:masterClrMapping/>
  </p:clrMapOvr>
</p:sld>
</file>

<file path=ppt/theme/theme1.xml><?xml version="1.0" encoding="utf-8"?>
<a:theme xmlns:a="http://schemas.openxmlformats.org/drawingml/2006/main" name="OPÉRATEURS">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ésentation1" id="{8FCDB1F8-448A-9B4E-9E75-912673BA5B96}" vid="{365F31D6-8738-E34B-8C61-30CB0CD3BBA7}"/>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OPÉRATEURS</Template>
  <TotalTime>988</TotalTime>
  <Words>4351</Words>
  <Application>Microsoft Office PowerPoint</Application>
  <PresentationFormat>Affichage à l'écran (16:9)</PresentationFormat>
  <Paragraphs>367</Paragraphs>
  <Slides>43</Slides>
  <Notes>43</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43</vt:i4>
      </vt:variant>
    </vt:vector>
  </HeadingPairs>
  <TitlesOfParts>
    <vt:vector size="49" baseType="lpstr">
      <vt:lpstr>Arial</vt:lpstr>
      <vt:lpstr>Calibri</vt:lpstr>
      <vt:lpstr>Lato</vt:lpstr>
      <vt:lpstr>Verdana</vt:lpstr>
      <vt:lpstr>Wingdings</vt:lpstr>
      <vt:lpstr>OPÉRATEURS</vt:lpstr>
      <vt:lpstr>Présentation PowerPoint</vt:lpstr>
      <vt:lpstr>Présentation PowerPoint</vt:lpstr>
      <vt:lpstr>Les Actions Marie Sklodowska-Curie</vt:lpstr>
      <vt:lpstr>Objectifs</vt:lpstr>
      <vt:lpstr>Caractéristiques</vt:lpstr>
      <vt:lpstr>5 types d’actions MSC dans Horizon Europe :  </vt:lpstr>
      <vt:lpstr>Règle de mobilité unique</vt:lpstr>
      <vt:lpstr> MSCA Doctoral Networks</vt:lpstr>
      <vt:lpstr> Durée</vt:lpstr>
      <vt:lpstr> Organisations participantes</vt:lpstr>
      <vt:lpstr> Organisations participantes</vt:lpstr>
      <vt:lpstr> Chercheurs recrutés</vt:lpstr>
      <vt:lpstr> Forfaits</vt:lpstr>
      <vt:lpstr> Nouveautés Horizon Europe</vt:lpstr>
      <vt:lpstr> MSCA Postdoctoral Fellowships</vt:lpstr>
      <vt:lpstr> Organisations participantes</vt:lpstr>
      <vt:lpstr> Chercheurs recrutés</vt:lpstr>
      <vt:lpstr> Forfaits</vt:lpstr>
      <vt:lpstr>Présentation PowerPoint</vt:lpstr>
      <vt:lpstr>MSCA Staff Exchanges </vt:lpstr>
      <vt:lpstr>MSCA Staff Exchanges </vt:lpstr>
      <vt:lpstr>Secondments</vt:lpstr>
      <vt:lpstr>Seconded staff members</vt:lpstr>
      <vt:lpstr>Forfaits</vt:lpstr>
      <vt:lpstr>MSCA COFUND</vt:lpstr>
      <vt:lpstr>Organisations participantes</vt:lpstr>
      <vt:lpstr>Chercheurs recrutés</vt:lpstr>
      <vt:lpstr>Forfaits</vt:lpstr>
      <vt:lpstr>MSCA and Citizens </vt:lpstr>
      <vt:lpstr> Nouveautés Horizon Europe </vt:lpstr>
      <vt:lpstr>Appels à propositions MSCA 2021 :</vt:lpstr>
      <vt:lpstr>Appel à candidatures pour experts</vt:lpstr>
      <vt:lpstr>Quelques conseils pour préparer une bonne proposition MSCA</vt:lpstr>
      <vt:lpstr>Quelques règles de base</vt:lpstr>
      <vt:lpstr>Programme de recherche et de formation (1/2)</vt:lpstr>
      <vt:lpstr>Programme de recherche et de formation (2/2)</vt:lpstr>
      <vt:lpstr>Qualité du consortium</vt:lpstr>
      <vt:lpstr>Supervision</vt:lpstr>
      <vt:lpstr>Impact sur la carrière des chercheurs</vt:lpstr>
      <vt:lpstr>Dissémination et communication</vt:lpstr>
      <vt:lpstr>Gouvernance</vt:lpstr>
      <vt:lpstr>Recrutement et conditions de travail</vt:lpstr>
      <vt:lpstr>Présentation PowerPoint</vt:lpstr>
    </vt:vector>
  </TitlesOfParts>
  <Manager>Client</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dc:title>
  <dc:subject>Client</dc:subject>
  <dc:creator>Microsoft Office User</dc:creator>
  <cp:lastModifiedBy>EUGENIA SHADLOVA</cp:lastModifiedBy>
  <cp:revision>103</cp:revision>
  <cp:lastPrinted>2021-01-07T20:50:10Z</cp:lastPrinted>
  <dcterms:created xsi:type="dcterms:W3CDTF">2020-10-27T08:44:50Z</dcterms:created>
  <dcterms:modified xsi:type="dcterms:W3CDTF">2021-09-15T13:07:35Z</dcterms:modified>
</cp:coreProperties>
</file>