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32" r:id="rId3"/>
  </p:sldMasterIdLst>
  <p:notesMasterIdLst>
    <p:notesMasterId r:id="rId24"/>
  </p:notesMasterIdLst>
  <p:handoutMasterIdLst>
    <p:handoutMasterId r:id="rId25"/>
  </p:handoutMasterIdLst>
  <p:sldIdLst>
    <p:sldId id="333" r:id="rId4"/>
    <p:sldId id="336" r:id="rId5"/>
    <p:sldId id="327" r:id="rId6"/>
    <p:sldId id="357" r:id="rId7"/>
    <p:sldId id="343" r:id="rId8"/>
    <p:sldId id="346" r:id="rId9"/>
    <p:sldId id="354" r:id="rId10"/>
    <p:sldId id="323" r:id="rId11"/>
    <p:sldId id="324" r:id="rId12"/>
    <p:sldId id="325" r:id="rId13"/>
    <p:sldId id="355" r:id="rId14"/>
    <p:sldId id="348" r:id="rId15"/>
    <p:sldId id="349" r:id="rId16"/>
    <p:sldId id="350" r:id="rId17"/>
    <p:sldId id="351" r:id="rId18"/>
    <p:sldId id="352" r:id="rId19"/>
    <p:sldId id="353" r:id="rId20"/>
    <p:sldId id="356" r:id="rId21"/>
    <p:sldId id="339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411" userDrawn="1">
          <p15:clr>
            <a:srgbClr val="A4A3A4"/>
          </p15:clr>
        </p15:guide>
        <p15:guide id="3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F0"/>
    <a:srgbClr val="024B9C"/>
    <a:srgbClr val="004494"/>
    <a:srgbClr val="78B6FC"/>
    <a:srgbClr val="BBDBFE"/>
    <a:srgbClr val="E0F2FE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54"/>
      </p:cViewPr>
      <p:guideLst>
        <p:guide orient="horz" pos="527"/>
        <p:guide pos="2411"/>
        <p:guide orient="horz" pos="11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21834083520495"/>
          <c:y val="8.4685899775460115E-3"/>
          <c:w val="0.71089817248777076"/>
          <c:h val="0.97097740864703053"/>
        </c:manualLayout>
      </c:layout>
      <c:doughnutChart>
        <c:varyColors val="1"/>
        <c:ser>
          <c:idx val="0"/>
          <c:order val="0"/>
          <c:tx>
            <c:strRef>
              <c:f>Sheet1!$E$20</c:f>
              <c:strCache>
                <c:ptCount val="1"/>
                <c:pt idx="0">
                  <c:v>2021</c:v>
                </c:pt>
              </c:strCache>
            </c:strRef>
          </c:tx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317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F4-42BE-A16D-3578728D6AD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F4-42BE-A16D-3578728D6AD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17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1F4-42BE-A16D-3578728D6ADD}"/>
              </c:ext>
            </c:extLst>
          </c:dPt>
          <c:cat>
            <c:strRef>
              <c:f>Sheet1!$D$21:$D$23</c:f>
              <c:strCache>
                <c:ptCount val="3"/>
                <c:pt idx="0">
                  <c:v>DEMOCRACY</c:v>
                </c:pt>
                <c:pt idx="1">
                  <c:v>HERITAGE</c:v>
                </c:pt>
                <c:pt idx="2">
                  <c:v>TRANSFORMATIONS</c:v>
                </c:pt>
              </c:strCache>
            </c:strRef>
          </c:cat>
          <c:val>
            <c:numRef>
              <c:f>Sheet1!$E$21:$E$23</c:f>
              <c:numCache>
                <c:formatCode>General</c:formatCode>
                <c:ptCount val="3"/>
                <c:pt idx="0">
                  <c:v>50</c:v>
                </c:pt>
                <c:pt idx="1">
                  <c:v>51.5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F4-42BE-A16D-3578728D6ADD}"/>
            </c:ext>
          </c:extLst>
        </c:ser>
        <c:ser>
          <c:idx val="1"/>
          <c:order val="1"/>
          <c:tx>
            <c:strRef>
              <c:f>Sheet1!$F$20</c:f>
              <c:strCache>
                <c:ptCount val="1"/>
                <c:pt idx="0">
                  <c:v>2022</c:v>
                </c:pt>
              </c:strCache>
            </c:strRef>
          </c:tx>
          <c:spPr>
            <a:ln w="31750" cmpd="sng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317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1F4-42BE-A16D-3578728D6AD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1F4-42BE-A16D-3578728D6AD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17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E1F4-42BE-A16D-3578728D6ADD}"/>
              </c:ext>
            </c:extLst>
          </c:dPt>
          <c:cat>
            <c:strRef>
              <c:f>Sheet1!$D$21:$D$23</c:f>
              <c:strCache>
                <c:ptCount val="3"/>
                <c:pt idx="0">
                  <c:v>DEMOCRACY</c:v>
                </c:pt>
                <c:pt idx="1">
                  <c:v>HERITAGE</c:v>
                </c:pt>
                <c:pt idx="2">
                  <c:v>TRANSFORMATIONS</c:v>
                </c:pt>
              </c:strCache>
            </c:strRef>
          </c:cat>
          <c:val>
            <c:numRef>
              <c:f>Sheet1!$F$21:$F$23</c:f>
              <c:numCache>
                <c:formatCode>General</c:formatCode>
                <c:ptCount val="3"/>
                <c:pt idx="0">
                  <c:v>81</c:v>
                </c:pt>
                <c:pt idx="1">
                  <c:v>92.8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F4-42BE-A16D-3578728D6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25"/>
      </c:doughnut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 sz="1100" smtClean="0">
                <a:latin typeface="Arial" panose="020B0604020202020204" pitchFamily="34" charset="0"/>
              </a:rPr>
              <a:t>Horizon Europe is building on the success of Horizon 2020.</a:t>
            </a:r>
          </a:p>
          <a:p>
            <a:pPr algn="just"/>
            <a:endParaRPr lang="en-GB" altLang="en-US" sz="1100" smtClean="0">
              <a:latin typeface="Arial" panose="020B0604020202020204" pitchFamily="34" charset="0"/>
            </a:endParaRPr>
          </a:p>
          <a:p>
            <a:pPr algn="just"/>
            <a:r>
              <a:rPr lang="en-GB" altLang="en-US" sz="1100" smtClean="0">
                <a:latin typeface="Arial" panose="020B0604020202020204" pitchFamily="34" charset="0"/>
              </a:rPr>
              <a:t>So Horizon Europe will keep three pillar structure, be based on excellence and maintain the tested funding rules and procedure of Horizon 2020.</a:t>
            </a:r>
            <a:endParaRPr lang="en-GB" altLang="en-US" smtClean="0">
              <a:latin typeface="Arial" panose="020B0604020202020204" pitchFamily="34" charset="0"/>
            </a:endParaRPr>
          </a:p>
          <a:p>
            <a:pPr algn="just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9436C-7FD3-40A8-BBF1-9473FCFCE14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1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 sz="1100" smtClean="0">
                <a:latin typeface="Arial" panose="020B0604020202020204" pitchFamily="34" charset="0"/>
              </a:rPr>
              <a:t>Horizon Europe is building on the success of Horizon 2020.</a:t>
            </a:r>
          </a:p>
          <a:p>
            <a:pPr algn="just"/>
            <a:endParaRPr lang="en-GB" altLang="en-US" sz="1100" smtClean="0">
              <a:latin typeface="Arial" panose="020B0604020202020204" pitchFamily="34" charset="0"/>
            </a:endParaRPr>
          </a:p>
          <a:p>
            <a:pPr algn="just"/>
            <a:r>
              <a:rPr lang="en-GB" altLang="en-US" sz="1100" smtClean="0">
                <a:latin typeface="Arial" panose="020B0604020202020204" pitchFamily="34" charset="0"/>
              </a:rPr>
              <a:t>So Horizon Europe will keep three pillar structure, be based on excellence and maintain the tested funding rules and procedure of Horizon 2020.</a:t>
            </a:r>
            <a:endParaRPr lang="en-GB" altLang="en-US" smtClean="0">
              <a:latin typeface="Arial" panose="020B0604020202020204" pitchFamily="34" charset="0"/>
            </a:endParaRPr>
          </a:p>
          <a:p>
            <a:pPr algn="just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9436C-7FD3-40A8-BBF1-9473FCFCE14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6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B9270-40F5-465E-8BB7-29F6FB426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3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B9270-40F5-465E-8BB7-29F6FB426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4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B9270-40F5-465E-8BB7-29F6FB426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1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B9270-40F5-465E-8BB7-29F6FB426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0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1241425"/>
            <a:ext cx="5967413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8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9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97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2" y="6021388"/>
            <a:ext cx="299084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933939" y="1024210"/>
            <a:ext cx="10324408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825" y="294019"/>
            <a:ext cx="1688636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741" y="2708920"/>
            <a:ext cx="4910195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3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12191456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31" y="5589240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/>
          <a:stretch/>
        </p:blipFill>
        <p:spPr>
          <a:xfrm>
            <a:off x="4866198" y="1"/>
            <a:ext cx="7325801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5"/>
            <a:ext cx="12192000" cy="573024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5531" y="5589240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1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Name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Date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THE EU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 smtClean="0">
                <a:solidFill>
                  <a:schemeClr val="tx2"/>
                </a:solidFill>
              </a:rPr>
              <a:t>PROGRAMME</a:t>
            </a:r>
            <a:endParaRPr lang="en-GB" sz="1900" spc="80" baseline="0" dirty="0" smtClean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 smtClean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8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5655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 smtClea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 smtClea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 smtClean="0">
                <a:solidFill>
                  <a:schemeClr val="tx1"/>
                </a:solidFill>
              </a:rPr>
              <a:t>authorised</a:t>
            </a:r>
            <a:r>
              <a:rPr lang="en-US" sz="600" b="0" kern="0" dirty="0" smtClean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 smtClean="0">
                <a:solidFill>
                  <a:schemeClr val="tx1"/>
                </a:solidFill>
              </a:rPr>
              <a:t>CC BY 4.0</a:t>
            </a:r>
            <a:r>
              <a:rPr lang="en-US" sz="600" b="1" kern="0" dirty="0" smtClean="0">
                <a:solidFill>
                  <a:schemeClr val="tx1"/>
                </a:solidFill>
              </a:rPr>
              <a:t>  </a:t>
            </a:r>
            <a:r>
              <a:rPr lang="en-US" sz="600" b="0" kern="0" dirty="0" smtClea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 smtClean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</a:t>
            </a:r>
            <a:r>
              <a:rPr lang="en-GB" sz="600" kern="0" dirty="0" smtClean="0">
                <a:solidFill>
                  <a:schemeClr val="tx1"/>
                </a:solidFill>
              </a:rPr>
              <a:t>252508849, 2020. </a:t>
            </a:r>
            <a:r>
              <a:rPr lang="en-GB" sz="600" kern="0" dirty="0">
                <a:solidFill>
                  <a:schemeClr val="tx1"/>
                </a:solidFill>
              </a:rPr>
              <a:t>Source: </a:t>
            </a:r>
            <a:r>
              <a:rPr lang="en-GB" sz="600" kern="0" dirty="0" smtClean="0">
                <a:solidFill>
                  <a:schemeClr val="tx1"/>
                </a:solidFill>
              </a:rPr>
              <a:t>Stock.Adobe.com. </a:t>
            </a:r>
            <a:r>
              <a:rPr lang="en-US" sz="600" kern="0" dirty="0" smtClean="0">
                <a:solidFill>
                  <a:schemeClr val="tx1"/>
                </a:solidFill>
              </a:rPr>
              <a:t>Icons </a:t>
            </a:r>
            <a:r>
              <a:rPr lang="en-US" sz="600" kern="0" dirty="0">
                <a:solidFill>
                  <a:schemeClr val="tx1"/>
                </a:solidFill>
              </a:rPr>
              <a:t>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5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funding/funding-opportunities/funding-programmes-and-open-calls/horizon-europe_en" TargetMode="External"/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02" y="1483794"/>
            <a:ext cx="4248472" cy="350209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2800" i="1" dirty="0" smtClean="0"/>
              <a:t/>
            </a:r>
            <a:br>
              <a:rPr lang="en-IE" sz="2800" i="1" dirty="0" smtClean="0"/>
            </a:br>
            <a:r>
              <a:rPr lang="en-IE" sz="1000" i="1" dirty="0" smtClean="0"/>
              <a:t>  </a:t>
            </a:r>
            <a:br>
              <a:rPr lang="en-IE" sz="1000" i="1" dirty="0" smtClean="0"/>
            </a:br>
            <a:r>
              <a:rPr lang="en-IE" sz="1000" i="1" dirty="0" smtClean="0"/>
              <a:t/>
            </a:r>
            <a:br>
              <a:rPr lang="en-IE" sz="1000" i="1" dirty="0" smtClean="0"/>
            </a:br>
            <a:r>
              <a:rPr lang="fr-FR" sz="2400" dirty="0"/>
              <a:t>Webinaire HE Cluster 2 - Culture, créativité et société </a:t>
            </a:r>
            <a:r>
              <a:rPr lang="fr-FR" sz="2400" dirty="0" smtClean="0"/>
              <a:t>inclusive</a:t>
            </a:r>
            <a:r>
              <a:rPr lang="hu-HU" sz="2400" b="0" dirty="0" smtClean="0"/>
              <a:t/>
            </a:r>
            <a:br>
              <a:rPr lang="hu-HU" sz="2400" b="0" dirty="0" smtClean="0"/>
            </a:br>
            <a:r>
              <a:rPr lang="en-IE" sz="2400" b="0" dirty="0" smtClean="0"/>
              <a:t/>
            </a:r>
            <a:br>
              <a:rPr lang="en-IE" sz="2400" b="0" dirty="0" smtClean="0"/>
            </a:br>
            <a:r>
              <a:rPr lang="hu-HU" sz="2400" b="0" dirty="0" smtClean="0"/>
              <a:t>28</a:t>
            </a:r>
            <a:r>
              <a:rPr lang="en-IE" sz="2400" b="0" dirty="0" smtClean="0"/>
              <a:t> </a:t>
            </a:r>
            <a:r>
              <a:rPr lang="hu-HU" sz="2400" b="0" dirty="0" smtClean="0"/>
              <a:t>mai</a:t>
            </a:r>
            <a:r>
              <a:rPr lang="en-IE" sz="2400" b="0" dirty="0" smtClean="0"/>
              <a:t> 2021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fr-BE" b="0" dirty="0" smtClean="0"/>
              <a:t/>
            </a:r>
            <a:br>
              <a:rPr lang="fr-BE" b="0" dirty="0" smtClean="0"/>
            </a:br>
            <a:endParaRPr lang="en-GB" sz="26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497167" y="5695016"/>
            <a:ext cx="8537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F5494"/>
                </a:solidFill>
              </a:rPr>
              <a:t>Zoltán Krasznai, PhD</a:t>
            </a:r>
          </a:p>
          <a:p>
            <a:r>
              <a:rPr lang="en-IE" dirty="0" smtClean="0">
                <a:solidFill>
                  <a:srgbClr val="0F5494"/>
                </a:solidFill>
              </a:rPr>
              <a:t>European Commission, Directorate General for Research and Innovation, Economic and Social Transitions unit</a:t>
            </a:r>
            <a:r>
              <a:rPr lang="en-US" sz="2400" dirty="0">
                <a:solidFill>
                  <a:srgbClr val="0F5494"/>
                </a:solidFill>
              </a:rPr>
              <a:t/>
            </a:r>
            <a:br>
              <a:rPr lang="en-US" sz="2400" dirty="0">
                <a:solidFill>
                  <a:srgbClr val="0F5494"/>
                </a:solidFill>
              </a:rPr>
            </a:br>
            <a:endParaRPr lang="en-GB" sz="24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33466"/>
              </p:ext>
            </p:extLst>
          </p:nvPr>
        </p:nvGraphicFramePr>
        <p:xfrm>
          <a:off x="2188791" y="1884634"/>
          <a:ext cx="9793659" cy="4611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4553">
                  <a:extLst>
                    <a:ext uri="{9D8B030D-6E8A-4147-A177-3AD203B41FA5}">
                      <a16:colId xmlns:a16="http://schemas.microsoft.com/office/drawing/2014/main" val="3870030191"/>
                    </a:ext>
                  </a:extLst>
                </a:gridCol>
                <a:gridCol w="3264553">
                  <a:extLst>
                    <a:ext uri="{9D8B030D-6E8A-4147-A177-3AD203B41FA5}">
                      <a16:colId xmlns:a16="http://schemas.microsoft.com/office/drawing/2014/main" val="2765797766"/>
                    </a:ext>
                  </a:extLst>
                </a:gridCol>
                <a:gridCol w="3264553">
                  <a:extLst>
                    <a:ext uri="{9D8B030D-6E8A-4147-A177-3AD203B41FA5}">
                      <a16:colId xmlns:a16="http://schemas.microsoft.com/office/drawing/2014/main" val="3479782583"/>
                    </a:ext>
                  </a:extLst>
                </a:gridCol>
              </a:tblGrid>
              <a:tr h="809568">
                <a:tc grid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Rising</a:t>
                      </a:r>
                      <a:r>
                        <a:rPr lang="en-IE" sz="1200" i="0" kern="1200" baseline="0" noProof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inequalities, challenges to the EU’s employment, education and social, including digital, inclusion policies.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Global shocks on economy and labour market. Demographic change and ageing societies.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Need to revise governance of asylum, migration and integration of migrants.</a:t>
                      </a:r>
                      <a:endParaRPr lang="en-IE" sz="1200" i="0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17472"/>
                  </a:ext>
                </a:extLst>
              </a:tr>
              <a:tr h="1285924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Social and economic resilience and sustainability are strengthened through a better understanding of the social, ethical, political and economic impacts of drivers of change (such as technology, globalisation, demographics, mobility and migration) and their interplay.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Inclusive growth is boosted and vulnerabilities are reduced effectively through evidence-based policies for protecting and enhancing employment, education, social fairness and tackling inequalities, including in response to the socio-economic challenges due to the COVID-19 pandemic.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7385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Rising</a:t>
                      </a:r>
                      <a:r>
                        <a:rPr lang="en-IE" sz="1200" i="0" kern="1200" baseline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inequalities and their joint impacts (intersectionality);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Challenges for sustainable, fair and just development</a:t>
                      </a:r>
                      <a:endParaRPr lang="en-IE" sz="12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social, economic, cultural and technological changes on labour markets and education</a:t>
                      </a:r>
                      <a:endParaRPr lang="en-IE" sz="12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Trends</a:t>
                      </a: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migration and challenges for its European governance.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Policy challenges for asylum and integration policies</a:t>
                      </a:r>
                      <a:endParaRPr lang="en-IE" sz="12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17660"/>
                  </a:ext>
                </a:extLst>
              </a:tr>
              <a:tr h="15100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Determine key drivers of inequality trends;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Elucidate socio-economic effects of ageing on societies;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 evidence to help design public policies and indicators for social well-being and sustainable development</a:t>
                      </a:r>
                      <a:endParaRPr lang="en-IE" sz="12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 support in a changing world of work and social protection;</a:t>
                      </a: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Integration of emerging new technologies into education and training</a:t>
                      </a:r>
                      <a:endParaRPr lang="en-IE" sz="12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Estimates and better knowledge of the conditions of irregular migrants in Europe;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en-IE" sz="12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proposals pertaining to the r</a:t>
                      </a:r>
                      <a:r>
                        <a:rPr lang="en-IE" sz="120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eturn and readmission of irregular migrants in the EU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85402"/>
                  </a:ext>
                </a:extLst>
              </a:tr>
            </a:tbl>
          </a:graphicData>
        </a:graphic>
      </p:graphicFrame>
      <p:sp>
        <p:nvSpPr>
          <p:cNvPr id="24" name="Slide Number Placeholder 1"/>
          <p:cNvSpPr txBox="1">
            <a:spLocks/>
          </p:cNvSpPr>
          <p:nvPr/>
        </p:nvSpPr>
        <p:spPr>
          <a:xfrm>
            <a:off x="259080" y="63976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>
                <a:defRPr/>
              </a:pPr>
              <a:t>10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31488" y="5022850"/>
            <a:ext cx="1081668" cy="1486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R&amp;I EXPECTED OUTCOMES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1488" y="2776058"/>
            <a:ext cx="1081668" cy="1179992"/>
          </a:xfrm>
          <a:prstGeom prst="rect">
            <a:avLst/>
          </a:prstGeom>
          <a:solidFill>
            <a:srgbClr val="78B6FC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R&amp;I EXPECTED IMPACT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6367" y="4025900"/>
            <a:ext cx="1079075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PROBLEM DRIVERS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1488" y="1882501"/>
            <a:ext cx="1081668" cy="804381"/>
          </a:xfrm>
          <a:prstGeom prst="rect">
            <a:avLst/>
          </a:prstGeom>
          <a:solidFill>
            <a:srgbClr val="BBDBFE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MAIN CHALLENGE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210283" y="2782752"/>
            <a:ext cx="2073548" cy="27305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</a:rPr>
              <a:t>DESTINATION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-415350" y="5131218"/>
            <a:ext cx="2483688" cy="273051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TOPICS</a:t>
            </a:r>
            <a:endParaRPr lang="en-GB" b="1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9020" y="435128"/>
            <a:ext cx="7716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IE" sz="2800" b="1" kern="0" dirty="0" smtClean="0">
                <a:latin typeface="Verdana"/>
              </a:rPr>
              <a:t>DESTINATION TRANSFORMATIONS</a:t>
            </a:r>
            <a:br>
              <a:rPr lang="en-IE" sz="2800" b="1" kern="0" dirty="0" smtClean="0">
                <a:latin typeface="Verdana"/>
              </a:rPr>
            </a:b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Intervention logic</a:t>
            </a:r>
            <a:endParaRPr lang="de-DE" sz="24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6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34188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14" idx="2"/>
          </p:cNvCxnSpPr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2685" y="2594942"/>
            <a:ext cx="396162" cy="3066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0996" y="2396594"/>
            <a:ext cx="10054647" cy="3128166"/>
          </a:xfrm>
        </p:spPr>
        <p:txBody>
          <a:bodyPr/>
          <a:lstStyle/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Cluster 2 and its 3 Destinations: </a:t>
            </a:r>
            <a:b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Challenges and opportunities for Social Sciences and Humanities research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Intervention logic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rgbClr val="C00000"/>
                </a:solidFill>
              </a:rPr>
              <a:t>Calls of the draft Work Programme 2021-2022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685" y="3285695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685" y="3914994"/>
            <a:ext cx="396162" cy="3386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685" y="4558518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42923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Elbow Connector 57"/>
          <p:cNvCxnSpPr/>
          <p:nvPr/>
        </p:nvCxnSpPr>
        <p:spPr>
          <a:xfrm rot="16200000" flipH="1">
            <a:off x="59396" y="776945"/>
            <a:ext cx="3378203" cy="1824305"/>
          </a:xfrm>
          <a:prstGeom prst="bentConnector3">
            <a:avLst>
              <a:gd name="adj1" fmla="val 100000"/>
            </a:avLst>
          </a:prstGeom>
          <a:ln w="28575">
            <a:solidFill>
              <a:srgbClr val="FFC000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317640" y="2219154"/>
            <a:ext cx="2048871" cy="1536653"/>
            <a:chOff x="910229" y="4008507"/>
            <a:chExt cx="2048871" cy="153665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229" y="4008507"/>
              <a:ext cx="2048871" cy="153665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60064" y="4280433"/>
              <a:ext cx="36989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>
                    <a:solidFill>
                      <a:srgbClr val="FF9900"/>
                    </a:solidFill>
                  </a:ln>
                  <a:solidFill>
                    <a:srgbClr val="FF99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€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76992" y="4042752"/>
            <a:ext cx="1263650" cy="1263650"/>
            <a:chOff x="4202192" y="3462328"/>
            <a:chExt cx="1263650" cy="126365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2192" y="3462328"/>
              <a:ext cx="1263650" cy="126365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630835" y="3924190"/>
              <a:ext cx="36989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>
                    <a:solidFill>
                      <a:srgbClr val="FF9900"/>
                    </a:solidFill>
                  </a:ln>
                  <a:solidFill>
                    <a:srgbClr val="FF99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€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495006" y="3730187"/>
            <a:ext cx="17150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 2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2,28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C45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C45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51914" y="5554553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422.92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</a:t>
            </a:r>
          </a:p>
        </p:txBody>
      </p:sp>
      <p:pic>
        <p:nvPicPr>
          <p:cNvPr id="38" name="Picture 18" descr="booklet, bookmark, icon, brochure, handbill, leaflet, circular, flyer, handout, mailer, notice, tract, clip, flag, fl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1358" y="4223793"/>
            <a:ext cx="1067795" cy="10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8536498" y="5283623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WP 2021-2022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6251" y="5330734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2021-2027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 1,923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7188200" y="4757691"/>
            <a:ext cx="1625600" cy="0"/>
          </a:xfrm>
          <a:prstGeom prst="straightConnector1">
            <a:avLst/>
          </a:prstGeom>
          <a:noFill/>
          <a:ln w="76200" cap="flat" cmpd="sng" algn="ctr">
            <a:solidFill>
              <a:srgbClr val="0C458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4177310" y="2038544"/>
            <a:ext cx="4741187" cy="1940859"/>
            <a:chOff x="2602510" y="1458120"/>
            <a:chExt cx="4741187" cy="1940859"/>
          </a:xfrm>
        </p:grpSpPr>
        <p:sp>
          <p:nvSpPr>
            <p:cNvPr id="47" name="Rectangle 46"/>
            <p:cNvSpPr/>
            <p:nvPr/>
          </p:nvSpPr>
          <p:spPr>
            <a:xfrm>
              <a:off x="4848302" y="1458120"/>
              <a:ext cx="2495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10% Mission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6% Administrative costs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8" name="Elbow Connector 47"/>
            <p:cNvCxnSpPr/>
            <p:nvPr/>
          </p:nvCxnSpPr>
          <p:spPr bwMode="auto">
            <a:xfrm>
              <a:off x="2602510" y="2125918"/>
              <a:ext cx="2231507" cy="1273061"/>
            </a:xfrm>
            <a:prstGeom prst="bentConnector2">
              <a:avLst/>
            </a:prstGeom>
            <a:noFill/>
            <a:ln w="76200" cap="flat" cmpd="sng" algn="ctr">
              <a:solidFill>
                <a:srgbClr val="0C45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9663" y="1793905"/>
              <a:ext cx="790724" cy="790724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51" name="Elbow Connector 50"/>
            <p:cNvCxnSpPr/>
            <p:nvPr/>
          </p:nvCxnSpPr>
          <p:spPr bwMode="auto">
            <a:xfrm flipV="1">
              <a:off x="4159250" y="1701118"/>
              <a:ext cx="684000" cy="108000"/>
            </a:xfrm>
            <a:prstGeom prst="bentConnector3">
              <a:avLst>
                <a:gd name="adj1" fmla="val -225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Overall budget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57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33853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36345" y="-2"/>
            <a:ext cx="3520051" cy="3968658"/>
            <a:chOff x="836345" y="-2"/>
            <a:chExt cx="3520051" cy="3968658"/>
          </a:xfrm>
        </p:grpSpPr>
        <p:cxnSp>
          <p:nvCxnSpPr>
            <p:cNvPr id="24" name="Elbow Connector 23"/>
            <p:cNvCxnSpPr>
              <a:endCxn id="15" idx="1"/>
            </p:cNvCxnSpPr>
            <p:nvPr/>
          </p:nvCxnSpPr>
          <p:spPr>
            <a:xfrm rot="16200000" flipH="1">
              <a:off x="-670086" y="1506429"/>
              <a:ext cx="3545271" cy="532410"/>
            </a:xfrm>
            <a:prstGeom prst="bentConnector2">
              <a:avLst/>
            </a:prstGeom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368754" y="3121884"/>
              <a:ext cx="2987642" cy="846772"/>
              <a:chOff x="756080" y="1301772"/>
              <a:chExt cx="2987642" cy="84677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56080" y="1301772"/>
                <a:ext cx="2114864" cy="846772"/>
              </a:xfrm>
              <a:prstGeom prst="roundRect">
                <a:avLst/>
              </a:prstGeom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DEMOCRACY</a:t>
                </a:r>
              </a:p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Innovative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Research on 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Democracy and Governance</a:t>
                </a:r>
              </a:p>
            </p:txBody>
          </p:sp>
          <p:cxnSp>
            <p:nvCxnSpPr>
              <p:cNvPr id="16" name="Straight Connector 15"/>
              <p:cNvCxnSpPr>
                <a:stCxn id="15" idx="3"/>
              </p:cNvCxnSpPr>
              <p:nvPr/>
            </p:nvCxnSpPr>
            <p:spPr bwMode="auto">
              <a:xfrm>
                <a:off x="2870944" y="1725158"/>
                <a:ext cx="872778" cy="7962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97348"/>
              </p:ext>
            </p:extLst>
          </p:nvPr>
        </p:nvGraphicFramePr>
        <p:xfrm>
          <a:off x="3835696" y="3237019"/>
          <a:ext cx="7346842" cy="648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Protecting and nurturing democracies</a:t>
                      </a: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RIAs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539750" algn="dec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59.50 M€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Reshaping democracies</a:t>
                      </a: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RIAs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81.00 M€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2563"/>
                  </a:ext>
                </a:extLst>
              </a:tr>
            </a:tbl>
          </a:graphicData>
        </a:graphic>
      </p:graphicFrame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0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71950" y="1844674"/>
            <a:ext cx="7010588" cy="1392344"/>
            <a:chOff x="4171950" y="1844674"/>
            <a:chExt cx="7010588" cy="1392344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4713038" y="1844674"/>
              <a:ext cx="6469500" cy="841375"/>
            </a:xfrm>
            <a:prstGeom prst="round2DiagRect">
              <a:avLst/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Future of liberal democratic institutions, Economic models and politics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Feminisms, Human Rights and Democracy, EU’s neighbourhood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Post-COVID-19 pandemic crisis and governance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Elbow Connector 3"/>
            <p:cNvCxnSpPr>
              <a:stCxn id="2" idx="2"/>
            </p:cNvCxnSpPr>
            <p:nvPr/>
          </p:nvCxnSpPr>
          <p:spPr>
            <a:xfrm rot="10800000" flipV="1">
              <a:off x="4171950" y="2265362"/>
              <a:ext cx="541088" cy="971656"/>
            </a:xfrm>
            <a:prstGeom prst="bentConnector2">
              <a:avLst/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171950" y="3968656"/>
            <a:ext cx="6965950" cy="1264175"/>
            <a:chOff x="4171950" y="1421874"/>
            <a:chExt cx="6965950" cy="1264175"/>
          </a:xfrm>
        </p:grpSpPr>
        <p:sp>
          <p:nvSpPr>
            <p:cNvPr id="19" name="Round Diagonal Corner Rectangle 18"/>
            <p:cNvSpPr/>
            <p:nvPr/>
          </p:nvSpPr>
          <p:spPr>
            <a:xfrm>
              <a:off x="4713038" y="1844674"/>
              <a:ext cx="6424862" cy="841375"/>
            </a:xfrm>
            <a:prstGeom prst="round2DiagRect">
              <a:avLst/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AI and big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Civic participation, inequalities, education, media, social networks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Extremism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Global governance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Elbow Connector 19"/>
            <p:cNvCxnSpPr>
              <a:stCxn id="19" idx="2"/>
            </p:cNvCxnSpPr>
            <p:nvPr/>
          </p:nvCxnSpPr>
          <p:spPr>
            <a:xfrm rot="10800000">
              <a:off x="4171950" y="1421874"/>
              <a:ext cx="541088" cy="843488"/>
            </a:xfrm>
            <a:prstGeom prst="bentConnector2">
              <a:avLst/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9953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950" y="1844674"/>
            <a:ext cx="7010588" cy="1392343"/>
            <a:chOff x="4171950" y="1844674"/>
            <a:chExt cx="7010588" cy="1392343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4713038" y="1844674"/>
              <a:ext cx="6469500" cy="985153"/>
            </a:xfrm>
            <a:prstGeom prst="round2DiagRect">
              <a:avLst/>
            </a:prstGeom>
            <a:noFill/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Green technologies, advanced digital technologies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New management and sustainable financing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Innovation and competitiveness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Coordination of European cultural heritage research and innovation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>
              <a:stCxn id="11" idx="2"/>
            </p:cNvCxnSpPr>
            <p:nvPr/>
          </p:nvCxnSpPr>
          <p:spPr>
            <a:xfrm rot="10800000" flipV="1">
              <a:off x="4171950" y="2337251"/>
              <a:ext cx="541088" cy="899766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71950" y="3968656"/>
            <a:ext cx="6965950" cy="1264175"/>
            <a:chOff x="4171950" y="1421874"/>
            <a:chExt cx="6965950" cy="1264175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4713038" y="1844674"/>
              <a:ext cx="6424862" cy="841375"/>
            </a:xfrm>
            <a:prstGeom prst="round2DiagRect">
              <a:avLst/>
            </a:prstGeom>
            <a:noFill/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Endangered languages, promoting EU values, Inclusiveness of cultures and values,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Traditional crafts, music ecosystem, competitiveness of the EU filmmaking industry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Anthropogenic threats, climate change and natural hazards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Games and culture, New European Bauhaus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14"/>
            <p:cNvCxnSpPr>
              <a:stCxn id="14" idx="2"/>
            </p:cNvCxnSpPr>
            <p:nvPr/>
          </p:nvCxnSpPr>
          <p:spPr>
            <a:xfrm rot="10800000">
              <a:off x="4171950" y="1421874"/>
              <a:ext cx="541088" cy="843488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1" name="Straight Connector 20"/>
          <p:cNvCxnSpPr>
            <a:stCxn id="28" idx="3"/>
          </p:cNvCxnSpPr>
          <p:nvPr/>
        </p:nvCxnSpPr>
        <p:spPr bwMode="auto">
          <a:xfrm>
            <a:off x="3483618" y="3545270"/>
            <a:ext cx="485132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3392" y="5874054"/>
            <a:ext cx="4285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B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(*) NCP action and </a:t>
            </a:r>
            <a:r>
              <a:rPr lang="en-US" sz="1100" dirty="0" smtClean="0">
                <a:solidFill>
                  <a:srgbClr val="000000"/>
                </a:solidFill>
              </a:rPr>
              <a:t>Coordination </a:t>
            </a:r>
            <a:r>
              <a:rPr lang="en-US" sz="1100" dirty="0">
                <a:solidFill>
                  <a:srgbClr val="000000"/>
                </a:solidFill>
              </a:rPr>
              <a:t>of European </a:t>
            </a:r>
            <a:r>
              <a:rPr lang="en-US" sz="1100" dirty="0" smtClean="0">
                <a:solidFill>
                  <a:srgbClr val="000000"/>
                </a:solidFill>
              </a:rPr>
              <a:t>CH R&amp;I</a:t>
            </a:r>
            <a:endParaRPr kumimoji="0" lang="fr-BE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-670086" y="1506429"/>
            <a:ext cx="3545271" cy="532410"/>
          </a:xfrm>
          <a:prstGeom prst="bentConnector2">
            <a:avLst/>
          </a:prstGeom>
          <a:ln w="28575">
            <a:solidFill>
              <a:srgbClr val="FFC000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68755" y="3121884"/>
            <a:ext cx="2114863" cy="846772"/>
          </a:xfrm>
          <a:prstGeom prst="roundRect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HERITAGE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Cultural Heritage and the Cultural and Creative Industries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3238"/>
              </p:ext>
            </p:extLst>
          </p:nvPr>
        </p:nvGraphicFramePr>
        <p:xfrm>
          <a:off x="3827463" y="3059270"/>
          <a:ext cx="7346841" cy="972000"/>
        </p:xfrm>
        <a:graphic>
          <a:graphicData uri="http://schemas.openxmlformats.org/drawingml/2006/table">
            <a:tbl>
              <a:tblPr/>
              <a:tblGrid>
                <a:gridCol w="4672914">
                  <a:extLst>
                    <a:ext uri="{9D8B030D-6E8A-4147-A177-3AD203B41FA5}">
                      <a16:colId xmlns:a16="http://schemas.microsoft.com/office/drawing/2014/main" val="3712737320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400609259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164971755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cultural heritage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CCIs 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RIAs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45.00 M€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795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Engagement with stakeholders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CSA (*)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6.50 M€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303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R&amp;I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cultural heritage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CCIs 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RIAs + 1 CSA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93.00 M€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27995"/>
                  </a:ext>
                </a:extLst>
              </a:tr>
            </a:tbl>
          </a:graphicData>
        </a:graphic>
      </p:graphicFrame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5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33782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29876"/>
              </p:ext>
            </p:extLst>
          </p:nvPr>
        </p:nvGraphicFramePr>
        <p:xfrm>
          <a:off x="3827463" y="3221270"/>
          <a:ext cx="7346842" cy="648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Inclusiveness in times of 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RIAs + 1 CSA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57.00 M€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A sustainable future for Europe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RIAs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90.00 M€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2563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368755" y="3121884"/>
            <a:ext cx="2638095" cy="846772"/>
            <a:chOff x="756080" y="3588009"/>
            <a:chExt cx="2638095" cy="896842"/>
          </a:xfrm>
        </p:grpSpPr>
        <p:sp>
          <p:nvSpPr>
            <p:cNvPr id="27" name="Rounded Rectangle 26"/>
            <p:cNvSpPr/>
            <p:nvPr/>
          </p:nvSpPr>
          <p:spPr>
            <a:xfrm>
              <a:off x="756080" y="3588009"/>
              <a:ext cx="2114863" cy="896842"/>
            </a:xfrm>
            <a:prstGeom prst="roundRect">
              <a:avLst/>
            </a:prstGeom>
            <a:ln w="38100">
              <a:solidFill>
                <a:srgbClr val="92D05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TRANSFORMATIONS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Innovative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Research on 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Economic 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Transformations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 bwMode="auto">
            <a:xfrm>
              <a:off x="2870943" y="4036430"/>
              <a:ext cx="523232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Elbow Connector 28"/>
          <p:cNvCxnSpPr/>
          <p:nvPr/>
        </p:nvCxnSpPr>
        <p:spPr>
          <a:xfrm rot="16200000" flipH="1">
            <a:off x="-670086" y="1506429"/>
            <a:ext cx="3545271" cy="532410"/>
          </a:xfrm>
          <a:prstGeom prst="bentConnector2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1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71950" y="1742174"/>
            <a:ext cx="7010588" cy="1494843"/>
            <a:chOff x="4171950" y="1742174"/>
            <a:chExt cx="7010588" cy="1494843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4713038" y="1742174"/>
              <a:ext cx="6469500" cy="1203158"/>
            </a:xfrm>
            <a:prstGeom prst="round2DiagRect">
              <a:avLst/>
            </a:prstGeom>
            <a:noFill/>
            <a:ln w="28575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Irregular migrants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Future of work and social protection, key drivers of inequality trends</a:t>
              </a:r>
              <a:r>
                <a:rPr lang="hu-HU" sz="1200" dirty="0" smtClean="0">
                  <a:solidFill>
                    <a:schemeClr val="tx1"/>
                  </a:solidFill>
                </a:rPr>
                <a:t>, e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mployment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</a:rPr>
                <a:t>and social impacts of changing supply chains</a:t>
              </a:r>
              <a:endParaRPr lang="en-IE" sz="1200" dirty="0" smtClean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Poor learning outcomes and early school leaving, new technologies in education and training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Knowledge on Contemporary China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>
              <a:stCxn id="11" idx="2"/>
            </p:cNvCxnSpPr>
            <p:nvPr/>
          </p:nvCxnSpPr>
          <p:spPr>
            <a:xfrm rot="10800000" flipV="1">
              <a:off x="4171950" y="2343753"/>
              <a:ext cx="541088" cy="893264"/>
            </a:xfrm>
            <a:prstGeom prst="bentConnector2">
              <a:avLst/>
            </a:prstGeom>
            <a:noFill/>
            <a:ln w="28575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71950" y="3968656"/>
            <a:ext cx="6965950" cy="1264175"/>
            <a:chOff x="4171950" y="1421874"/>
            <a:chExt cx="6965950" cy="1264175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4713038" y="1844674"/>
              <a:ext cx="6424862" cy="841375"/>
            </a:xfrm>
            <a:prstGeom prst="round2DiagRect">
              <a:avLst/>
            </a:prstGeom>
            <a:noFill/>
            <a:ln w="28575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Irregular/aspiring migrants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Well-being and sustainable development, impact of spatial mobility, demography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Socio-economic, cultural, gender, racial, age inequalities, discrimination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200" dirty="0" smtClean="0">
                  <a:solidFill>
                    <a:schemeClr val="tx1"/>
                  </a:solidFill>
                </a:rPr>
                <a:t>Skills gaps</a:t>
              </a:r>
              <a:endParaRPr lang="en-I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14"/>
            <p:cNvCxnSpPr>
              <a:stCxn id="14" idx="2"/>
            </p:cNvCxnSpPr>
            <p:nvPr/>
          </p:nvCxnSpPr>
          <p:spPr>
            <a:xfrm rot="10800000">
              <a:off x="4171950" y="1421874"/>
              <a:ext cx="541088" cy="843488"/>
            </a:xfrm>
            <a:prstGeom prst="bentConnector2">
              <a:avLst/>
            </a:prstGeom>
            <a:noFill/>
            <a:ln w="28575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5251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45820"/>
              </p:ext>
            </p:extLst>
          </p:nvPr>
        </p:nvGraphicFramePr>
        <p:xfrm>
          <a:off x="3540520" y="6011902"/>
          <a:ext cx="7346842" cy="65954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659540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422.92 M€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>
            <a:off x="10201709" y="1703692"/>
            <a:ext cx="38502" cy="4495452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70270"/>
              </p:ext>
            </p:extLst>
          </p:nvPr>
        </p:nvGraphicFramePr>
        <p:xfrm>
          <a:off x="3540522" y="1942520"/>
          <a:ext cx="7346842" cy="648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Protecting and nurturing democracies</a:t>
                      </a: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RIAs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49.50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Reshaping democracies</a:t>
                      </a: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RIAs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81.00 M€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256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09886"/>
              </p:ext>
            </p:extLst>
          </p:nvPr>
        </p:nvGraphicFramePr>
        <p:xfrm>
          <a:off x="3540520" y="2961405"/>
          <a:ext cx="7346841" cy="972000"/>
        </p:xfrm>
        <a:graphic>
          <a:graphicData uri="http://schemas.openxmlformats.org/drawingml/2006/table">
            <a:tbl>
              <a:tblPr/>
              <a:tblGrid>
                <a:gridCol w="4672914">
                  <a:extLst>
                    <a:ext uri="{9D8B030D-6E8A-4147-A177-3AD203B41FA5}">
                      <a16:colId xmlns:a16="http://schemas.microsoft.com/office/drawing/2014/main" val="3712737320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400609259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164971755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cultural heritage and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CCIs 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RIAs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45.00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795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Engagement with stakeholders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CSA (*)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6.50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303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R&amp;I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cultural heritage and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CCIs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RIAs + 1 CSA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93.00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2799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08041"/>
              </p:ext>
            </p:extLst>
          </p:nvPr>
        </p:nvGraphicFramePr>
        <p:xfrm>
          <a:off x="3540522" y="4269707"/>
          <a:ext cx="7346842" cy="648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Inclusiveness in times of 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RIAs + 1 CSA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57.00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A sustainable future for Europe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RIAs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90.00 M€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256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13844"/>
              </p:ext>
            </p:extLst>
          </p:nvPr>
        </p:nvGraphicFramePr>
        <p:xfrm>
          <a:off x="3540520" y="5234425"/>
          <a:ext cx="7346842" cy="648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and 2022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Expertise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Expert actions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0.62 M€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FR Presidency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IBA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539750" algn="dec"/>
                        </a:tabLst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0.30 M€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2563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552880" y="1835172"/>
            <a:ext cx="3013042" cy="846772"/>
            <a:chOff x="756080" y="1301772"/>
            <a:chExt cx="3013042" cy="846772"/>
          </a:xfrm>
        </p:grpSpPr>
        <p:sp>
          <p:nvSpPr>
            <p:cNvPr id="49" name="Rounded Rectangle 48"/>
            <p:cNvSpPr/>
            <p:nvPr/>
          </p:nvSpPr>
          <p:spPr>
            <a:xfrm>
              <a:off x="756080" y="1301772"/>
              <a:ext cx="2114864" cy="846772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DEMOCRACY</a:t>
              </a: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Innovative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Research on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Democracy and Governance</a:t>
              </a:r>
            </a:p>
          </p:txBody>
        </p:sp>
        <p:cxnSp>
          <p:nvCxnSpPr>
            <p:cNvPr id="50" name="Straight Connector 49"/>
            <p:cNvCxnSpPr>
              <a:stCxn id="49" idx="3"/>
              <a:endCxn id="36" idx="1"/>
            </p:cNvCxnSpPr>
            <p:nvPr/>
          </p:nvCxnSpPr>
          <p:spPr bwMode="auto">
            <a:xfrm>
              <a:off x="2870944" y="1725158"/>
              <a:ext cx="898178" cy="7962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552882" y="2910874"/>
            <a:ext cx="2987638" cy="1052884"/>
            <a:chOff x="756082" y="2377474"/>
            <a:chExt cx="2987638" cy="1052884"/>
          </a:xfrm>
        </p:grpSpPr>
        <p:sp>
          <p:nvSpPr>
            <p:cNvPr id="52" name="Rounded Rectangle 51"/>
            <p:cNvSpPr/>
            <p:nvPr/>
          </p:nvSpPr>
          <p:spPr>
            <a:xfrm>
              <a:off x="756082" y="2377474"/>
              <a:ext cx="2114864" cy="1052884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HERITAGE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Innovative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Research on the European Cultural Heritage and the Cultural and Creative Industries</a:t>
              </a:r>
            </a:p>
          </p:txBody>
        </p:sp>
        <p:cxnSp>
          <p:nvCxnSpPr>
            <p:cNvPr id="53" name="Straight Connector 52"/>
            <p:cNvCxnSpPr>
              <a:stCxn id="52" idx="3"/>
              <a:endCxn id="37" idx="1"/>
            </p:cNvCxnSpPr>
            <p:nvPr/>
          </p:nvCxnSpPr>
          <p:spPr bwMode="auto">
            <a:xfrm>
              <a:off x="2870946" y="2903916"/>
              <a:ext cx="872774" cy="10089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552880" y="4121408"/>
            <a:ext cx="2987640" cy="944597"/>
            <a:chOff x="756080" y="3588008"/>
            <a:chExt cx="2987640" cy="944597"/>
          </a:xfrm>
        </p:grpSpPr>
        <p:sp>
          <p:nvSpPr>
            <p:cNvPr id="55" name="Rounded Rectangle 54"/>
            <p:cNvSpPr/>
            <p:nvPr/>
          </p:nvSpPr>
          <p:spPr>
            <a:xfrm>
              <a:off x="756080" y="3588008"/>
              <a:ext cx="2114865" cy="944597"/>
            </a:xfrm>
            <a:prstGeom prst="roundRect">
              <a:avLst/>
            </a:prstGeom>
            <a:ln w="38100">
              <a:solidFill>
                <a:srgbClr val="92D05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TRANSFORMATIONS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Innovative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Research on Social and Economic Transformations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2870944" y="4060306"/>
              <a:ext cx="872776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8803"/>
              </p:ext>
            </p:extLst>
          </p:nvPr>
        </p:nvGraphicFramePr>
        <p:xfrm>
          <a:off x="3540520" y="1489043"/>
          <a:ext cx="7346842" cy="324000"/>
        </p:xfrm>
        <a:graphic>
          <a:graphicData uri="http://schemas.openxmlformats.org/drawingml/2006/table">
            <a:tbl>
              <a:tblPr/>
              <a:tblGrid>
                <a:gridCol w="4645205">
                  <a:extLst>
                    <a:ext uri="{9D8B030D-6E8A-4147-A177-3AD203B41FA5}">
                      <a16:colId xmlns:a16="http://schemas.microsoft.com/office/drawing/2014/main" val="290863465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4685001"/>
                    </a:ext>
                  </a:extLst>
                </a:gridCol>
                <a:gridCol w="1378528">
                  <a:extLst>
                    <a:ext uri="{9D8B030D-6E8A-4147-A177-3AD203B41FA5}">
                      <a16:colId xmlns:a16="http://schemas.microsoft.com/office/drawing/2014/main" val="41163555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0831"/>
                  </a:ext>
                </a:extLst>
              </a:tr>
            </a:tbl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552880" y="5234425"/>
            <a:ext cx="2987640" cy="700731"/>
            <a:chOff x="756080" y="4701025"/>
            <a:chExt cx="2987640" cy="700731"/>
          </a:xfrm>
        </p:grpSpPr>
        <p:sp>
          <p:nvSpPr>
            <p:cNvPr id="61" name="Rounded Rectangle 60"/>
            <p:cNvSpPr/>
            <p:nvPr/>
          </p:nvSpPr>
          <p:spPr>
            <a:xfrm>
              <a:off x="756080" y="4701025"/>
              <a:ext cx="2114865" cy="700731"/>
            </a:xfrm>
            <a:prstGeom prst="roundRect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OTHER A</a:t>
              </a:r>
              <a:r>
                <a:rPr kumimoji="0" lang="hu-H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</a:t>
              </a: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TIONS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870944" y="5030853"/>
              <a:ext cx="872776" cy="0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67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25356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017000"/>
              </p:ext>
            </p:extLst>
          </p:nvPr>
        </p:nvGraphicFramePr>
        <p:xfrm>
          <a:off x="2904388" y="1844675"/>
          <a:ext cx="6144911" cy="449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8254377" y="3510399"/>
            <a:ext cx="2613017" cy="715089"/>
            <a:chOff x="6732239" y="3450582"/>
            <a:chExt cx="1925606" cy="715089"/>
          </a:xfrm>
        </p:grpSpPr>
        <p:sp>
          <p:nvSpPr>
            <p:cNvPr id="48" name="Rounded Rectangle 47"/>
            <p:cNvSpPr/>
            <p:nvPr/>
          </p:nvSpPr>
          <p:spPr>
            <a:xfrm>
              <a:off x="7256132" y="3450582"/>
              <a:ext cx="1401713" cy="715089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HERITAGE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144.5 M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34.2%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48" idx="1"/>
            </p:cNvCxnSpPr>
            <p:nvPr/>
          </p:nvCxnSpPr>
          <p:spPr bwMode="auto">
            <a:xfrm flipH="1">
              <a:off x="6732240" y="3808127"/>
              <a:ext cx="523892" cy="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6645712" y="1527487"/>
            <a:ext cx="4221682" cy="715089"/>
            <a:chOff x="6682366" y="365270"/>
            <a:chExt cx="4221682" cy="715089"/>
          </a:xfrm>
        </p:grpSpPr>
        <p:sp>
          <p:nvSpPr>
            <p:cNvPr id="57" name="Rounded Rectangle 56"/>
            <p:cNvSpPr/>
            <p:nvPr/>
          </p:nvSpPr>
          <p:spPr>
            <a:xfrm>
              <a:off x="9001944" y="365270"/>
              <a:ext cx="1902104" cy="715089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DEMOCRACY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130.5 M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31%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58" name="Elbow Connector 57"/>
            <p:cNvCxnSpPr>
              <a:stCxn id="57" idx="1"/>
            </p:cNvCxnSpPr>
            <p:nvPr/>
          </p:nvCxnSpPr>
          <p:spPr bwMode="auto">
            <a:xfrm rot="10800000" flipV="1">
              <a:off x="6682366" y="722814"/>
              <a:ext cx="2319579" cy="121311"/>
            </a:xfrm>
            <a:prstGeom prst="bentConnector3">
              <a:avLst>
                <a:gd name="adj1" fmla="val 100371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6721913" y="5954155"/>
            <a:ext cx="4226964" cy="715089"/>
            <a:chOff x="6807714" y="5151433"/>
            <a:chExt cx="4226963" cy="715089"/>
          </a:xfrm>
        </p:grpSpPr>
        <p:sp>
          <p:nvSpPr>
            <p:cNvPr id="61" name="Rounded Rectangle 60"/>
            <p:cNvSpPr/>
            <p:nvPr/>
          </p:nvSpPr>
          <p:spPr>
            <a:xfrm>
              <a:off x="9012993" y="5151433"/>
              <a:ext cx="2021684" cy="7150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TRANSFORMATIONS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147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34.8%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62" name="Elbow Connector 61"/>
            <p:cNvCxnSpPr/>
            <p:nvPr/>
          </p:nvCxnSpPr>
          <p:spPr bwMode="auto">
            <a:xfrm rot="10800000">
              <a:off x="6807714" y="5241468"/>
              <a:ext cx="2198420" cy="246170"/>
            </a:xfrm>
            <a:prstGeom prst="bentConnector3">
              <a:avLst>
                <a:gd name="adj1" fmla="val 101222"/>
              </a:avLst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Rounded Rectangle 63"/>
          <p:cNvSpPr/>
          <p:nvPr/>
        </p:nvSpPr>
        <p:spPr bwMode="auto">
          <a:xfrm>
            <a:off x="4046444" y="3962840"/>
            <a:ext cx="592030" cy="262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4860561" y="3962840"/>
            <a:ext cx="592030" cy="262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5452591" y="3132154"/>
            <a:ext cx="431987" cy="238220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49.5 M€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(5 RIAs)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860561" y="2471632"/>
            <a:ext cx="431987" cy="238220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81 M€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(9 RIAs)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989566" y="5556859"/>
            <a:ext cx="1073478" cy="234952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90 M€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(10 RIAs)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5333573" y="4825571"/>
            <a:ext cx="991428" cy="204534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57 M€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(6 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+ 1 CSA)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7636752" y="3867553"/>
            <a:ext cx="431987" cy="238220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93 M€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(9 RIAs</a:t>
            </a:r>
            <a:b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+1 CSA)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03065" y="3861139"/>
            <a:ext cx="431987" cy="238220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51.5M€</a:t>
            </a:r>
            <a:endParaRPr kumimoji="0" lang="en-US" sz="1200" b="1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(4 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+2 CSAs)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714363" y="2796817"/>
            <a:ext cx="3319794" cy="1269692"/>
            <a:chOff x="1815438" y="1881916"/>
            <a:chExt cx="3319794" cy="1269692"/>
          </a:xfrm>
        </p:grpSpPr>
        <p:grpSp>
          <p:nvGrpSpPr>
            <p:cNvPr id="82" name="Group 81"/>
            <p:cNvGrpSpPr/>
            <p:nvPr/>
          </p:nvGrpSpPr>
          <p:grpSpPr>
            <a:xfrm>
              <a:off x="2155270" y="2110775"/>
              <a:ext cx="1074224" cy="674148"/>
              <a:chOff x="3069837" y="4325439"/>
              <a:chExt cx="1074234" cy="674154"/>
            </a:xfrm>
          </p:grpSpPr>
          <p:sp>
            <p:nvSpPr>
              <p:cNvPr id="87" name="TextBox 5"/>
              <p:cNvSpPr txBox="1"/>
              <p:nvPr/>
            </p:nvSpPr>
            <p:spPr>
              <a:xfrm>
                <a:off x="3078704" y="4325439"/>
                <a:ext cx="1065367" cy="293468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158.75 M€</a:t>
                </a:r>
                <a:endPara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TextBox 1"/>
              <p:cNvSpPr txBox="1"/>
              <p:nvPr/>
            </p:nvSpPr>
            <p:spPr>
              <a:xfrm>
                <a:off x="3069837" y="4745565"/>
                <a:ext cx="1053151" cy="254028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264.17 M€</a:t>
                </a:r>
                <a:endPara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83" name="TextBox 11"/>
            <p:cNvSpPr txBox="1"/>
            <p:nvPr/>
          </p:nvSpPr>
          <p:spPr>
            <a:xfrm rot="16200000">
              <a:off x="1379101" y="2318253"/>
              <a:ext cx="1269692" cy="39701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422.92 M€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134023" y="1973957"/>
              <a:ext cx="1091194" cy="111388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85" name="Elbow Connector 84"/>
            <p:cNvCxnSpPr/>
            <p:nvPr/>
          </p:nvCxnSpPr>
          <p:spPr bwMode="auto">
            <a:xfrm>
              <a:off x="3133297" y="2263897"/>
              <a:ext cx="2001935" cy="69829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>
              <a:off x="3133297" y="2669695"/>
              <a:ext cx="1170743" cy="307717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Rounded Rectangle 88"/>
          <p:cNvSpPr/>
          <p:nvPr/>
        </p:nvSpPr>
        <p:spPr>
          <a:xfrm>
            <a:off x="1045749" y="5039261"/>
            <a:ext cx="2697174" cy="953453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/>
              </a:rPr>
              <a:t>including </a:t>
            </a:r>
            <a:r>
              <a:rPr lang="en-US" sz="1000" dirty="0">
                <a:solidFill>
                  <a:srgbClr val="000000"/>
                </a:solidFill>
                <a:latin typeface="Verdana"/>
              </a:rPr>
              <a:t>​</a:t>
            </a:r>
          </a:p>
          <a:p>
            <a:pPr lvl="0" algn="ctr"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/>
              </a:rPr>
              <a:t>other </a:t>
            </a:r>
            <a:r>
              <a:rPr lang="en-US" sz="1000" dirty="0">
                <a:solidFill>
                  <a:srgbClr val="000000"/>
                </a:solidFill>
                <a:latin typeface="Verdana"/>
              </a:rPr>
              <a:t>actions (0.92 M€)​</a:t>
            </a:r>
          </a:p>
          <a:p>
            <a:pPr lvl="0" algn="ctr">
              <a:defRPr/>
            </a:pPr>
            <a:endParaRPr lang="en-US" sz="1000" dirty="0">
              <a:solidFill>
                <a:srgbClr val="000000"/>
              </a:solidFill>
              <a:latin typeface="Verdana"/>
            </a:endParaRPr>
          </a:p>
          <a:p>
            <a:pPr lvl="0" algn="ctr"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/>
              </a:rPr>
              <a:t>​not </a:t>
            </a:r>
            <a:r>
              <a:rPr lang="en-US" sz="1000" dirty="0">
                <a:solidFill>
                  <a:srgbClr val="000000"/>
                </a:solidFill>
                <a:latin typeface="Verdana"/>
              </a:rPr>
              <a:t>including </a:t>
            </a:r>
            <a:r>
              <a:rPr lang="en-US" sz="1000" dirty="0" smtClean="0">
                <a:solidFill>
                  <a:srgbClr val="000000"/>
                </a:solidFill>
                <a:latin typeface="Verdana"/>
              </a:rPr>
              <a:t>​</a:t>
            </a:r>
            <a:endParaRPr lang="en-US" sz="1000" dirty="0">
              <a:solidFill>
                <a:srgbClr val="000000"/>
              </a:solidFill>
              <a:latin typeface="Verdana"/>
            </a:endParaRPr>
          </a:p>
          <a:p>
            <a:pPr lvl="0" algn="ctr">
              <a:defRPr/>
            </a:pPr>
            <a:r>
              <a:rPr lang="en-US" sz="1000" dirty="0">
                <a:solidFill>
                  <a:srgbClr val="000000"/>
                </a:solidFill>
                <a:latin typeface="Verdana"/>
              </a:rPr>
              <a:t>10% Mission / 6% </a:t>
            </a:r>
            <a:r>
              <a:rPr lang="en-US" sz="1000" dirty="0" smtClean="0">
                <a:solidFill>
                  <a:srgbClr val="000000"/>
                </a:solidFill>
                <a:latin typeface="Verdana"/>
              </a:rPr>
              <a:t>Admin. costs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0" name="Arc 89"/>
          <p:cNvSpPr/>
          <p:nvPr/>
        </p:nvSpPr>
        <p:spPr bwMode="auto">
          <a:xfrm rot="20840193" flipH="1">
            <a:off x="1768840" y="3845582"/>
            <a:ext cx="916672" cy="1332128"/>
          </a:xfrm>
          <a:prstGeom prst="arc">
            <a:avLst>
              <a:gd name="adj1" fmla="val 18002015"/>
              <a:gd name="adj2" fmla="val 3357931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  <p:sp>
        <p:nvSpPr>
          <p:cNvPr id="99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Draft Work Programme </a:t>
            </a: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2021-2022</a:t>
            </a:r>
            <a:br>
              <a:rPr lang="en-IE" sz="2800" b="1" kern="0" dirty="0" smtClean="0">
                <a:solidFill>
                  <a:srgbClr val="004494"/>
                </a:solidFill>
                <a:latin typeface="Verdana"/>
              </a:rPr>
            </a:b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97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14" idx="2"/>
          </p:cNvCxnSpPr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2685" y="2594942"/>
            <a:ext cx="396162" cy="3066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0996" y="2396594"/>
            <a:ext cx="10054647" cy="3128166"/>
          </a:xfrm>
        </p:spPr>
        <p:txBody>
          <a:bodyPr/>
          <a:lstStyle/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Cluster 2 and its 3 Destinations: </a:t>
            </a:r>
            <a:b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Challenges and opportunities for Social Sciences and Humanities research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Intervention logic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Calls of the draft Work Programme 2021-2022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rgbClr val="C00000"/>
                </a:solidFill>
              </a:rPr>
              <a:t>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685" y="3285695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685" y="3914994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685" y="4558518"/>
            <a:ext cx="396162" cy="3386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7253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399539" y="5112589"/>
            <a:ext cx="17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TIMELINE</a:t>
            </a:r>
            <a:endParaRPr kumimoji="0" lang="en-GB" sz="1100" b="0" i="1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487489" y="4948472"/>
            <a:ext cx="9190905" cy="145739"/>
            <a:chOff x="85039" y="4363381"/>
            <a:chExt cx="9190905" cy="145739"/>
          </a:xfrm>
        </p:grpSpPr>
        <p:grpSp>
          <p:nvGrpSpPr>
            <p:cNvPr id="94" name="Group 93"/>
            <p:cNvGrpSpPr/>
            <p:nvPr/>
          </p:nvGrpSpPr>
          <p:grpSpPr>
            <a:xfrm>
              <a:off x="4873887" y="4363381"/>
              <a:ext cx="4402057" cy="145739"/>
              <a:chOff x="5676779" y="4363381"/>
              <a:chExt cx="4402057" cy="145739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676779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867848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058916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26197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53046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63854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82961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20679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211748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40281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93885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77938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97045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161519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837036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56143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874692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937996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129064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320133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951120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702270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88776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5039" y="4363381"/>
              <a:ext cx="4784194" cy="145739"/>
              <a:chOff x="5676779" y="4363381"/>
              <a:chExt cx="4784194" cy="14573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676779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867848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058916" y="4365104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26197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453046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63854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82961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020679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211748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40281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93885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77938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97045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161519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37036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561431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74692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7996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129064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9320133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511202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702270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887767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0078836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269904" y="4363381"/>
                <a:ext cx="191069" cy="14401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/>
          <p:cNvGrpSpPr/>
          <p:nvPr/>
        </p:nvGrpSpPr>
        <p:grpSpPr>
          <a:xfrm>
            <a:off x="3873366" y="1806645"/>
            <a:ext cx="2044368" cy="3350615"/>
            <a:chOff x="5219566" y="1806645"/>
            <a:chExt cx="2044368" cy="3350615"/>
          </a:xfrm>
        </p:grpSpPr>
        <p:grpSp>
          <p:nvGrpSpPr>
            <p:cNvPr id="172" name="Group 171"/>
            <p:cNvGrpSpPr/>
            <p:nvPr/>
          </p:nvGrpSpPr>
          <p:grpSpPr>
            <a:xfrm>
              <a:off x="5231904" y="1806645"/>
              <a:ext cx="1831276" cy="3350615"/>
              <a:chOff x="8996668" y="1323318"/>
              <a:chExt cx="1831276" cy="3350615"/>
            </a:xfrm>
          </p:grpSpPr>
          <p:cxnSp>
            <p:nvCxnSpPr>
              <p:cNvPr id="176" name="Straight Connector 175"/>
              <p:cNvCxnSpPr/>
              <p:nvPr/>
            </p:nvCxnSpPr>
            <p:spPr bwMode="auto">
              <a:xfrm>
                <a:off x="9922678" y="2141521"/>
                <a:ext cx="12296" cy="2298851"/>
              </a:xfrm>
              <a:prstGeom prst="line">
                <a:avLst/>
              </a:prstGeom>
              <a:noFill/>
              <a:ln w="9525" cap="rnd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77" name="TextBox 176"/>
              <p:cNvSpPr txBox="1"/>
              <p:nvPr/>
            </p:nvSpPr>
            <p:spPr>
              <a:xfrm>
                <a:off x="8996668" y="1323318"/>
                <a:ext cx="18312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9839439" y="4374332"/>
                <a:ext cx="191069" cy="299601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Picture 18" descr="booklet, bookmark, icon, brochure, handbill, leaflet, circular, flyer, handout, mailer, notice, tract, clip, flag, fl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37150" y="2775543"/>
              <a:ext cx="641527" cy="64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>
              <a:off x="5219566" y="2227290"/>
              <a:ext cx="18559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19 </a:t>
              </a:r>
              <a:r>
                <a:rPr kumimoji="0" lang="fr-BE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June</a:t>
              </a:r>
              <a:r>
                <a:rPr kumimoji="0" lang="fr-B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2021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(</a:t>
              </a:r>
              <a:r>
                <a:rPr kumimoji="0" lang="fr-B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tbc</a:t>
              </a:r>
              <a:r>
                <a:rPr kumimoji="0" lang="fr-B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)</a:t>
              </a:r>
              <a:endPara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249939" y="3503873"/>
              <a:ext cx="201399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Adoption of the WP 21-22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Opening</a:t>
              </a:r>
              <a:r>
                <a:rPr kumimoji="0" lang="fr-BE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of the 2021 calls</a:t>
              </a:r>
              <a:endPara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856696" y="2236594"/>
            <a:ext cx="1855951" cy="2950657"/>
            <a:chOff x="7202896" y="2236594"/>
            <a:chExt cx="1855951" cy="2950657"/>
          </a:xfrm>
        </p:grpSpPr>
        <p:cxnSp>
          <p:nvCxnSpPr>
            <p:cNvPr id="180" name="Straight Connector 179"/>
            <p:cNvCxnSpPr/>
            <p:nvPr/>
          </p:nvCxnSpPr>
          <p:spPr bwMode="auto">
            <a:xfrm>
              <a:off x="8134483" y="2649621"/>
              <a:ext cx="12296" cy="2298851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1" name="Rectangle 180"/>
            <p:cNvSpPr/>
            <p:nvPr/>
          </p:nvSpPr>
          <p:spPr>
            <a:xfrm>
              <a:off x="8061923" y="4887650"/>
              <a:ext cx="191069" cy="2996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7794764" y="2783229"/>
              <a:ext cx="634113" cy="626154"/>
              <a:chOff x="7830804" y="3995391"/>
              <a:chExt cx="634113" cy="626154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830804" y="3995391"/>
                <a:ext cx="634113" cy="626154"/>
              </a:xfrm>
              <a:prstGeom prst="ellipse">
                <a:avLst/>
              </a:prstGeom>
              <a:solidFill>
                <a:srgbClr val="5EBA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9515" y="4091051"/>
                <a:ext cx="375280" cy="375280"/>
              </a:xfrm>
              <a:prstGeom prst="rect">
                <a:avLst/>
              </a:prstGeom>
            </p:spPr>
          </p:pic>
        </p:grpSp>
        <p:sp>
          <p:nvSpPr>
            <p:cNvPr id="183" name="TextBox 182"/>
            <p:cNvSpPr txBox="1"/>
            <p:nvPr/>
          </p:nvSpPr>
          <p:spPr>
            <a:xfrm>
              <a:off x="7202896" y="2236594"/>
              <a:ext cx="1855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7 </a:t>
              </a:r>
              <a:r>
                <a:rPr kumimoji="0" lang="fr-BE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October</a:t>
              </a:r>
              <a:r>
                <a:rPr kumimoji="0" lang="fr-B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2021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492027" y="3492483"/>
              <a:ext cx="126905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2021 call deadlines</a:t>
              </a:r>
              <a:endParaRPr kumimoji="0" lang="fr-BE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996940" y="4887650"/>
            <a:ext cx="1292760" cy="1007588"/>
            <a:chOff x="6343140" y="4887650"/>
            <a:chExt cx="1292760" cy="1007588"/>
          </a:xfrm>
        </p:grpSpPr>
        <p:cxnSp>
          <p:nvCxnSpPr>
            <p:cNvPr id="188" name="Straight Connector 187"/>
            <p:cNvCxnSpPr/>
            <p:nvPr/>
          </p:nvCxnSpPr>
          <p:spPr bwMode="auto">
            <a:xfrm>
              <a:off x="6981541" y="5037450"/>
              <a:ext cx="0" cy="475248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pic>
          <p:nvPicPr>
            <p:cNvPr id="189" name="Picture 6" descr="Résultat de recherche d'images pour &quot;r&amp;I days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411" y="4887650"/>
              <a:ext cx="375714" cy="26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6343140" y="5464351"/>
              <a:ext cx="129276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23-24 June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R&amp;I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 2021</a:t>
              </a:r>
              <a:endParaRPr kumimoji="0" lang="fr-BE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3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Cluster 2 </a:t>
            </a:r>
            <a:r>
              <a:rPr lang="fr-BE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hu-HU" sz="2800" b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raft</a:t>
            </a:r>
            <a:r>
              <a:rPr lang="hu-HU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hu-HU" sz="2800" b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ork</a:t>
            </a:r>
            <a:r>
              <a:rPr lang="hu-HU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hu-HU" sz="2800" b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rogramme</a:t>
            </a:r>
            <a:r>
              <a:rPr lang="fr-BE" sz="28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b="1" kern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2021-2022</a:t>
            </a:r>
            <a:r>
              <a:rPr lang="fr-BE" sz="2800" b="1" kern="0" dirty="0">
                <a:solidFill>
                  <a:srgbClr val="0F5494"/>
                </a:solidFill>
              </a:rPr>
              <a:t/>
            </a:r>
            <a:br>
              <a:rPr lang="fr-BE" sz="2800" b="1" kern="0" dirty="0">
                <a:solidFill>
                  <a:srgbClr val="0F5494"/>
                </a:solidFill>
              </a:rPr>
            </a:br>
            <a:r>
              <a:rPr lang="fr-BE" sz="2800" b="1" kern="0" dirty="0">
                <a:solidFill>
                  <a:srgbClr val="0F5494"/>
                </a:solidFill>
              </a:rPr>
              <a:t>Policy </a:t>
            </a:r>
            <a:r>
              <a:rPr lang="fr-BE" sz="2800" b="1" kern="0" dirty="0" err="1">
                <a:solidFill>
                  <a:srgbClr val="0F5494"/>
                </a:solidFill>
              </a:rPr>
              <a:t>developments</a:t>
            </a:r>
            <a:r>
              <a:rPr lang="fr-BE" sz="2800" b="1" kern="0" dirty="0">
                <a:solidFill>
                  <a:srgbClr val="0F5494"/>
                </a:solidFill>
              </a:rPr>
              <a:t>: </a:t>
            </a:r>
            <a:r>
              <a:rPr lang="fr-BE" sz="2800" b="1" kern="0" dirty="0" err="1">
                <a:solidFill>
                  <a:srgbClr val="0F5494"/>
                </a:solidFill>
              </a:rPr>
              <a:t>next</a:t>
            </a:r>
            <a:r>
              <a:rPr lang="fr-BE" sz="2800" b="1" kern="0" dirty="0">
                <a:solidFill>
                  <a:srgbClr val="0F5494"/>
                </a:solidFill>
              </a:rPr>
              <a:t> </a:t>
            </a:r>
            <a:r>
              <a:rPr lang="fr-BE" sz="2800" b="1" kern="0" dirty="0" err="1" smtClean="0">
                <a:solidFill>
                  <a:srgbClr val="0F5494"/>
                </a:solidFill>
              </a:rPr>
              <a:t>steps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9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2004" y="2221665"/>
            <a:ext cx="1855951" cy="2935595"/>
            <a:chOff x="3018204" y="2221665"/>
            <a:chExt cx="1855951" cy="2935595"/>
          </a:xfrm>
        </p:grpSpPr>
        <p:grpSp>
          <p:nvGrpSpPr>
            <p:cNvPr id="161" name="Group 160"/>
            <p:cNvGrpSpPr/>
            <p:nvPr/>
          </p:nvGrpSpPr>
          <p:grpSpPr>
            <a:xfrm>
              <a:off x="3018204" y="2221665"/>
              <a:ext cx="1855951" cy="2935595"/>
              <a:chOff x="3018204" y="2221665"/>
              <a:chExt cx="1855951" cy="2935595"/>
            </a:xfrm>
          </p:grpSpPr>
          <p:cxnSp>
            <p:nvCxnSpPr>
              <p:cNvPr id="162" name="Straight Connector 161"/>
              <p:cNvCxnSpPr/>
              <p:nvPr/>
            </p:nvCxnSpPr>
            <p:spPr bwMode="auto">
              <a:xfrm>
                <a:off x="3946180" y="2655369"/>
                <a:ext cx="12296" cy="2298851"/>
              </a:xfrm>
              <a:prstGeom prst="line">
                <a:avLst/>
              </a:prstGeom>
              <a:noFill/>
              <a:ln w="9525" cap="rnd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63" name="TextBox 162"/>
              <p:cNvSpPr txBox="1"/>
              <p:nvPr/>
            </p:nvSpPr>
            <p:spPr>
              <a:xfrm>
                <a:off x="3018204" y="2221665"/>
                <a:ext cx="18559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12 May 2021</a:t>
                </a:r>
                <a:endParaRPr kumimoji="0" lang="fr-B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079200" y="3499140"/>
                <a:ext cx="1765147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Adoption of the </a:t>
                </a:r>
                <a:br>
                  <a:rPr kumimoji="0" lang="fr-BE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fr-BE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Horizon Europe </a:t>
                </a:r>
                <a:br>
                  <a:rPr kumimoji="0" lang="fr-BE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fr-BE" sz="11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Legal</a:t>
                </a:r>
                <a:r>
                  <a:rPr kumimoji="0" lang="fr-BE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1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Act</a:t>
                </a:r>
                <a:endPara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853544" y="4857659"/>
                <a:ext cx="193332" cy="299601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9383" y="2783229"/>
              <a:ext cx="634113" cy="626154"/>
              <a:chOff x="3619383" y="2783229"/>
              <a:chExt cx="634113" cy="62615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619383" y="2783229"/>
                <a:ext cx="634113" cy="626154"/>
              </a:xfrm>
              <a:prstGeom prst="ellipse">
                <a:avLst/>
              </a:prstGeom>
              <a:solidFill>
                <a:srgbClr val="5EBA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10-Point Star 5"/>
              <p:cNvSpPr/>
              <p:nvPr/>
            </p:nvSpPr>
            <p:spPr>
              <a:xfrm>
                <a:off x="3755317" y="2914085"/>
                <a:ext cx="360000" cy="360000"/>
              </a:xfrm>
              <a:prstGeom prst="star10">
                <a:avLst/>
              </a:prstGeom>
              <a:solidFill>
                <a:srgbClr val="024B9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774846" y="2972069"/>
                <a:ext cx="3209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✔</a:t>
                </a:r>
                <a:endParaRPr kumimoji="0" lang="fr-B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422396" y="2843198"/>
            <a:ext cx="2341190" cy="442688"/>
            <a:chOff x="7422396" y="2843198"/>
            <a:chExt cx="2341190" cy="442688"/>
          </a:xfrm>
        </p:grpSpPr>
        <p:sp>
          <p:nvSpPr>
            <p:cNvPr id="15" name="Right Arrow 14"/>
            <p:cNvSpPr/>
            <p:nvPr/>
          </p:nvSpPr>
          <p:spPr>
            <a:xfrm>
              <a:off x="7422396" y="2847171"/>
              <a:ext cx="1048430" cy="4387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70826" y="2843198"/>
              <a:ext cx="1292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First projects</a:t>
              </a:r>
              <a:b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May/ June 2022</a:t>
              </a:r>
              <a:endParaRPr kumimoji="0" lang="fr-BE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0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14" idx="2"/>
          </p:cNvCxnSpPr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2685" y="2594942"/>
            <a:ext cx="396162" cy="306659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0996" y="2396594"/>
            <a:ext cx="10054647" cy="3128166"/>
          </a:xfrm>
        </p:spPr>
        <p:txBody>
          <a:bodyPr/>
          <a:lstStyle/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rgbClr val="C00000"/>
                </a:solidFill>
              </a:rPr>
              <a:t>Cluster 2 and its 3 Destinations: </a:t>
            </a:r>
            <a:br>
              <a:rPr lang="en-IE" sz="2000" dirty="0" smtClean="0">
                <a:solidFill>
                  <a:srgbClr val="C00000"/>
                </a:solidFill>
              </a:rPr>
            </a:br>
            <a:r>
              <a:rPr lang="en-IE" sz="2000" dirty="0" smtClean="0">
                <a:solidFill>
                  <a:srgbClr val="C00000"/>
                </a:solidFill>
              </a:rPr>
              <a:t>Challenges and opportunities for Social Sciences and Humanities research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Intervention logic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Calls of the draft Work Programme 2021-2022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Timeline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685" y="3285695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685" y="3914994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685" y="4558518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</a:t>
            </a:r>
            <a:r>
              <a:rPr lang="fr-FR" sz="1100" dirty="0" smtClean="0"/>
              <a:t>inclusive</a:t>
            </a:r>
            <a:r>
              <a:rPr lang="hu-HU" sz="1100" dirty="0" smtClean="0"/>
              <a:t> - </a:t>
            </a:r>
            <a:r>
              <a:rPr lang="fr-FR" sz="1100" dirty="0" smtClean="0"/>
              <a:t>28 </a:t>
            </a:r>
            <a:r>
              <a:rPr lang="fr-FR" sz="1100" dirty="0"/>
              <a:t>mai 2021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573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0" kern="0" noProof="0" dirty="0" err="1" smtClean="0">
                <a:solidFill>
                  <a:srgbClr val="B0D10E"/>
                </a:solidFill>
                <a:latin typeface="Arial"/>
              </a:rPr>
              <a:t>Thank</a:t>
            </a:r>
            <a:r>
              <a:rPr lang="hu-HU" sz="5400" b="0" kern="0" noProof="0" dirty="0" smtClean="0">
                <a:solidFill>
                  <a:srgbClr val="B0D10E"/>
                </a:solidFill>
                <a:latin typeface="Arial"/>
              </a:rPr>
              <a:t> </a:t>
            </a:r>
            <a:r>
              <a:rPr lang="hu-HU" sz="5400" b="0" kern="0" noProof="0" dirty="0" err="1" smtClean="0">
                <a:solidFill>
                  <a:srgbClr val="B0D10E"/>
                </a:solidFill>
                <a:latin typeface="Arial"/>
              </a:rPr>
              <a:t>you</a:t>
            </a:r>
            <a:r>
              <a:rPr kumimoji="0" lang="hu-H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</a:rPr>
              <a:t>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398" y="4009332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563438"/>
            <a:ext cx="5959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ec.europa.eu/horizon-europe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b="1" dirty="0">
                <a:solidFill>
                  <a:srgbClr val="004494"/>
                </a:solidFill>
                <a:hlinkClick r:id="rId3"/>
              </a:rPr>
              <a:t>https://</a:t>
            </a:r>
            <a:r>
              <a:rPr lang="en-GB" b="1" dirty="0" smtClean="0">
                <a:solidFill>
                  <a:srgbClr val="004494"/>
                </a:solidFill>
                <a:hlinkClick r:id="rId3"/>
              </a:rPr>
              <a:t>ec.europa.eu/info/research-and-innovation/funding/funding-opportunities/funding-programmes-and-open-calls/horizon-europe_en</a:t>
            </a:r>
            <a:r>
              <a:rPr lang="hu-HU" b="1" dirty="0" smtClean="0">
                <a:solidFill>
                  <a:srgbClr val="004494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 smtClean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259080" y="63976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>
                <a:defRPr/>
              </a:pPr>
              <a:t>20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2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344" y="1225330"/>
            <a:ext cx="9579245" cy="4853867"/>
            <a:chOff x="836344" y="1225330"/>
            <a:chExt cx="9579245" cy="4853867"/>
          </a:xfrm>
        </p:grpSpPr>
        <p:grpSp>
          <p:nvGrpSpPr>
            <p:cNvPr id="79" name="Group 31"/>
            <p:cNvGrpSpPr>
              <a:grpSpLocks/>
            </p:cNvGrpSpPr>
            <p:nvPr/>
          </p:nvGrpSpPr>
          <p:grpSpPr bwMode="auto">
            <a:xfrm>
              <a:off x="2036764" y="1759610"/>
              <a:ext cx="8378825" cy="4319587"/>
              <a:chOff x="611188" y="2737173"/>
              <a:chExt cx="8379072" cy="3212107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11188" y="2737173"/>
                <a:ext cx="8234606" cy="3212107"/>
              </a:xfrm>
              <a:prstGeom prst="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8A90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1" name="Group 33"/>
              <p:cNvGrpSpPr>
                <a:grpSpLocks/>
              </p:cNvGrpSpPr>
              <p:nvPr/>
            </p:nvGrpSpPr>
            <p:grpSpPr bwMode="auto">
              <a:xfrm>
                <a:off x="691390" y="5091132"/>
                <a:ext cx="8045726" cy="714132"/>
                <a:chOff x="727022" y="5091132"/>
                <a:chExt cx="8045726" cy="714132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764298" y="5091066"/>
                  <a:ext cx="8009174" cy="714194"/>
                </a:xfrm>
                <a:prstGeom prst="rect">
                  <a:avLst/>
                </a:prstGeom>
                <a:solidFill>
                  <a:srgbClr val="0E419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727022" y="5140774"/>
                  <a:ext cx="8017172" cy="232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Widening Participation and Strengthening the European Research Area</a:t>
                  </a:r>
                </a:p>
              </p:txBody>
            </p:sp>
          </p:grpSp>
          <p:grpSp>
            <p:nvGrpSpPr>
              <p:cNvPr id="82" name="Group 34"/>
              <p:cNvGrpSpPr>
                <a:grpSpLocks/>
              </p:cNvGrpSpPr>
              <p:nvPr/>
            </p:nvGrpSpPr>
            <p:grpSpPr bwMode="auto">
              <a:xfrm>
                <a:off x="843017" y="5451389"/>
                <a:ext cx="7748397" cy="200787"/>
                <a:chOff x="944350" y="5451389"/>
                <a:chExt cx="7748397" cy="200787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>
                  <a:off x="4854431" y="5451114"/>
                  <a:ext cx="3838688" cy="19714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Reforming and Enhancing the European R&amp;I system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944303" y="5457017"/>
                  <a:ext cx="3794237" cy="19478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Widening participation and spreading excellence</a:t>
                  </a:r>
                  <a:endPara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3" name="Group 35"/>
              <p:cNvGrpSpPr>
                <a:grpSpLocks/>
              </p:cNvGrpSpPr>
              <p:nvPr/>
            </p:nvGrpSpPr>
            <p:grpSpPr bwMode="auto">
              <a:xfrm>
                <a:off x="727956" y="2850353"/>
                <a:ext cx="2470770" cy="2136285"/>
                <a:chOff x="727956" y="2829356"/>
                <a:chExt cx="2470770" cy="2136285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728666" y="2829502"/>
                  <a:ext cx="2443235" cy="2136683"/>
                </a:xfrm>
                <a:prstGeom prst="rect">
                  <a:avLst/>
                </a:prstGeom>
                <a:solidFill>
                  <a:srgbClr val="0E419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1432441" y="2888630"/>
                  <a:ext cx="1766285" cy="354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Pillar 1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Excellent Science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876308" y="3557863"/>
                  <a:ext cx="2179701" cy="19478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E4194"/>
                  </a:solidFill>
                  <a:prstDash val="solid"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European Research Council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889009" y="3953327"/>
                  <a:ext cx="2167001" cy="31991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Marie </a:t>
                  </a:r>
                  <a:r>
                    <a:rPr kumimoji="0" lang="en-GB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Skłodowska</a:t>
                  </a: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-Curie Actions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903296" y="4548293"/>
                  <a:ext cx="2155889" cy="19360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Research Infrastructures</a:t>
                  </a:r>
                </a:p>
              </p:txBody>
            </p:sp>
          </p:grpSp>
          <p:grpSp>
            <p:nvGrpSpPr>
              <p:cNvPr id="84" name="Group 36"/>
              <p:cNvGrpSpPr>
                <a:grpSpLocks/>
              </p:cNvGrpSpPr>
              <p:nvPr/>
            </p:nvGrpSpPr>
            <p:grpSpPr bwMode="auto">
              <a:xfrm>
                <a:off x="6273148" y="2852646"/>
                <a:ext cx="2717112" cy="2154180"/>
                <a:chOff x="6316298" y="2822700"/>
                <a:chExt cx="2717112" cy="2154180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6315530" y="2822915"/>
                  <a:ext cx="2457522" cy="2154390"/>
                </a:xfrm>
                <a:prstGeom prst="rect">
                  <a:avLst/>
                </a:prstGeom>
                <a:solidFill>
                  <a:srgbClr val="0E419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7064910" y="2890855"/>
                  <a:ext cx="1968500" cy="354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Pillar 3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Innovative Europe</a:t>
                  </a:r>
                </a:p>
              </p:txBody>
            </p:sp>
            <p:grpSp>
              <p:nvGrpSpPr>
                <p:cNvPr id="93" name="Group 46"/>
                <p:cNvGrpSpPr>
                  <a:grpSpLocks/>
                </p:cNvGrpSpPr>
                <p:nvPr/>
              </p:nvGrpSpPr>
              <p:grpSpPr bwMode="auto">
                <a:xfrm>
                  <a:off x="6414978" y="3558812"/>
                  <a:ext cx="2234727" cy="1244283"/>
                  <a:chOff x="6414978" y="3546112"/>
                  <a:chExt cx="2234727" cy="1244283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413958" y="3546839"/>
                    <a:ext cx="2219391" cy="19478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  <a:t>European Innovation Council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421896" y="3876195"/>
                    <a:ext cx="2227328" cy="321093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  <a:t>European innovation 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  <a:t>ecosystems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6429833" y="4337766"/>
                    <a:ext cx="2211453" cy="453307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  <a:t>European Institute of Innovation </a:t>
                    </a:r>
                    <a:br>
                      <a: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</a:br>
                    <a:r>
                      <a: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E4194"/>
                        </a:solidFill>
                        <a:effectLst/>
                        <a:uLnTx/>
                        <a:uFillTx/>
                      </a:rPr>
                      <a:t>and Technology</a:t>
                    </a:r>
                    <a:endPara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85" name="Group 37"/>
              <p:cNvGrpSpPr>
                <a:grpSpLocks/>
              </p:cNvGrpSpPr>
              <p:nvPr/>
            </p:nvGrpSpPr>
            <p:grpSpPr bwMode="auto">
              <a:xfrm>
                <a:off x="3306842" y="2852861"/>
                <a:ext cx="2849647" cy="2154390"/>
                <a:chOff x="3360102" y="2822915"/>
                <a:chExt cx="2849647" cy="215439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3360102" y="2822915"/>
                  <a:ext cx="2849647" cy="2154390"/>
                </a:xfrm>
                <a:prstGeom prst="rect">
                  <a:avLst/>
                </a:prstGeom>
                <a:solidFill>
                  <a:srgbClr val="0E419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4099323" y="2852936"/>
                  <a:ext cx="1974973" cy="606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600" b="1">
                      <a:solidFill>
                        <a:srgbClr val="FFD624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Pillar 2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Global Challenges and European Industrial Competitiveness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595059" y="3468641"/>
                  <a:ext cx="2478161" cy="115005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Health</a:t>
                  </a:r>
                </a:p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Culture, Creativity and Inclusive Society </a:t>
                  </a:r>
                </a:p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Civil Security for Society</a:t>
                  </a:r>
                </a:p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Digital, Industry and Space</a:t>
                  </a:r>
                </a:p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Climate, Energy and Mobility</a:t>
                  </a:r>
                </a:p>
                <a:p>
                  <a:pPr marL="415925" marR="0" lvl="0" indent="-22860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E4194"/>
                    </a:buClr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Food, </a:t>
                  </a:r>
                  <a:r>
                    <a:rPr kumimoji="0" lang="en-US" sz="105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Bioeconomy</a:t>
                  </a: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, Natural Resources, Agriculture and Environment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595059" y="4724680"/>
                  <a:ext cx="2478161" cy="194781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Joint Research Centre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 rot="16200000">
                  <a:off x="3299041" y="3911976"/>
                  <a:ext cx="888908" cy="2619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E4194"/>
                      </a:solidFill>
                      <a:effectLst/>
                      <a:uLnTx/>
                      <a:uFillTx/>
                    </a:rPr>
                    <a:t>Clusters</a:t>
                  </a:r>
                </a:p>
              </p:txBody>
            </p:sp>
          </p:grpSp>
        </p:grpSp>
        <p:pic>
          <p:nvPicPr>
            <p:cNvPr id="23556" name="Picture 6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231" y="2056473"/>
              <a:ext cx="4318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6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4" y="2039010"/>
              <a:ext cx="441325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" descr="C:\Users\ravetju\AppData\Local\Temp\1\eart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9" y="2039009"/>
              <a:ext cx="442913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1" name="Elbow Connector 110"/>
            <p:cNvCxnSpPr>
              <a:endCxn id="80" idx="1"/>
            </p:cNvCxnSpPr>
            <p:nvPr/>
          </p:nvCxnSpPr>
          <p:spPr>
            <a:xfrm rot="16200000" flipH="1">
              <a:off x="89517" y="1972157"/>
              <a:ext cx="2694074" cy="1200419"/>
            </a:xfrm>
            <a:prstGeom prst="bentConnector2">
              <a:avLst/>
            </a:prstGeom>
            <a:ln w="28575"/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2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2054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823060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>Preliminary </a:t>
            </a: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structure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6344" y="1225330"/>
            <a:ext cx="9434783" cy="4853867"/>
            <a:chOff x="836344" y="1225330"/>
            <a:chExt cx="9434783" cy="4853867"/>
          </a:xfrm>
        </p:grpSpPr>
        <p:sp>
          <p:nvSpPr>
            <p:cNvPr id="80" name="Rectangle 79"/>
            <p:cNvSpPr/>
            <p:nvPr/>
          </p:nvSpPr>
          <p:spPr bwMode="auto">
            <a:xfrm>
              <a:off x="2036764" y="1759610"/>
              <a:ext cx="8234363" cy="4319587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1" name="Group 33"/>
            <p:cNvGrpSpPr>
              <a:grpSpLocks/>
            </p:cNvGrpSpPr>
            <p:nvPr/>
          </p:nvGrpSpPr>
          <p:grpSpPr bwMode="auto">
            <a:xfrm>
              <a:off x="2116964" y="4925174"/>
              <a:ext cx="8045489" cy="960353"/>
              <a:chOff x="727022" y="5091132"/>
              <a:chExt cx="8045726" cy="714132"/>
            </a:xfrm>
            <a:solidFill>
              <a:schemeClr val="bg1">
                <a:lumMod val="95000"/>
              </a:schemeClr>
            </a:solidFill>
          </p:grpSpPr>
          <p:sp>
            <p:nvSpPr>
              <p:cNvPr id="104" name="Rectangle 103"/>
              <p:cNvSpPr/>
              <p:nvPr/>
            </p:nvSpPr>
            <p:spPr>
              <a:xfrm>
                <a:off x="764298" y="5091066"/>
                <a:ext cx="8009174" cy="71419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TextBox 60"/>
              <p:cNvSpPr txBox="1">
                <a:spLocks noChangeArrowheads="1"/>
              </p:cNvSpPr>
              <p:nvPr/>
            </p:nvSpPr>
            <p:spPr bwMode="auto">
              <a:xfrm>
                <a:off x="727022" y="5140774"/>
                <a:ext cx="8017172" cy="2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Widening Participation and Strengthening the European Research Area</a:t>
                </a:r>
              </a:p>
            </p:txBody>
          </p:sp>
        </p:grpSp>
        <p:grpSp>
          <p:nvGrpSpPr>
            <p:cNvPr id="82" name="Group 34"/>
            <p:cNvGrpSpPr>
              <a:grpSpLocks/>
            </p:cNvGrpSpPr>
            <p:nvPr/>
          </p:nvGrpSpPr>
          <p:grpSpPr bwMode="auto">
            <a:xfrm>
              <a:off x="2268586" y="5409642"/>
              <a:ext cx="7748169" cy="270015"/>
              <a:chOff x="944350" y="5451389"/>
              <a:chExt cx="7748397" cy="200787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4854431" y="5451114"/>
                <a:ext cx="3838688" cy="19714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Reforming and Enhancing the European R&amp;I system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44303" y="5457017"/>
                <a:ext cx="3794237" cy="1947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Widening participation and spreading excellence</a:t>
                </a:r>
                <a:endPara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35"/>
            <p:cNvGrpSpPr>
              <a:grpSpLocks/>
            </p:cNvGrpSpPr>
            <p:nvPr/>
          </p:nvGrpSpPr>
          <p:grpSpPr bwMode="auto">
            <a:xfrm>
              <a:off x="2154239" y="1912009"/>
              <a:ext cx="2443163" cy="2873375"/>
              <a:chOff x="728666" y="2829502"/>
              <a:chExt cx="2443235" cy="2136683"/>
            </a:xfrm>
            <a:solidFill>
              <a:schemeClr val="bg1">
                <a:lumMod val="95000"/>
              </a:schemeClr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28666" y="2829502"/>
                <a:ext cx="2443235" cy="2136683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TextBox 52"/>
              <p:cNvSpPr txBox="1">
                <a:spLocks noChangeArrowheads="1"/>
              </p:cNvSpPr>
              <p:nvPr/>
            </p:nvSpPr>
            <p:spPr bwMode="auto">
              <a:xfrm>
                <a:off x="1432441" y="2888630"/>
                <a:ext cx="1728288" cy="3546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Pillar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Excellent Science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76308" y="3557863"/>
                <a:ext cx="2179701" cy="194781"/>
              </a:xfrm>
              <a:prstGeom prst="rect">
                <a:avLst/>
              </a:prstGeom>
              <a:grp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European Research Council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889009" y="3953327"/>
                <a:ext cx="2167001" cy="31991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Marie </a:t>
                </a:r>
                <a:r>
                  <a:rPr kumimoji="0" lang="en-GB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Skłodowska</a:t>
                </a: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-Curie Actions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03296" y="4548293"/>
                <a:ext cx="2155889" cy="19360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Research Infrastructures</a:t>
                </a:r>
              </a:p>
            </p:txBody>
          </p:sp>
        </p:grpSp>
        <p:grpSp>
          <p:nvGrpSpPr>
            <p:cNvPr id="84" name="Group 36"/>
            <p:cNvGrpSpPr>
              <a:grpSpLocks/>
            </p:cNvGrpSpPr>
            <p:nvPr/>
          </p:nvGrpSpPr>
          <p:grpSpPr bwMode="auto">
            <a:xfrm>
              <a:off x="7697790" y="1915185"/>
              <a:ext cx="2457450" cy="2897187"/>
              <a:chOff x="6315530" y="2822915"/>
              <a:chExt cx="2457522" cy="2154390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Rectangle 90"/>
              <p:cNvSpPr/>
              <p:nvPr/>
            </p:nvSpPr>
            <p:spPr>
              <a:xfrm>
                <a:off x="6315530" y="2822915"/>
                <a:ext cx="2457522" cy="215439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TextBox 45"/>
              <p:cNvSpPr txBox="1">
                <a:spLocks noChangeArrowheads="1"/>
              </p:cNvSpPr>
              <p:nvPr/>
            </p:nvSpPr>
            <p:spPr bwMode="auto">
              <a:xfrm>
                <a:off x="7064910" y="2890855"/>
                <a:ext cx="1686803" cy="3546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Pillar 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Innovative Europe</a:t>
                </a:r>
              </a:p>
            </p:txBody>
          </p:sp>
          <p:grpSp>
            <p:nvGrpSpPr>
              <p:cNvPr id="93" name="Group 46"/>
              <p:cNvGrpSpPr>
                <a:grpSpLocks/>
              </p:cNvGrpSpPr>
              <p:nvPr/>
            </p:nvGrpSpPr>
            <p:grpSpPr bwMode="auto">
              <a:xfrm>
                <a:off x="6414978" y="3558812"/>
                <a:ext cx="2234727" cy="1244283"/>
                <a:chOff x="6414978" y="3546112"/>
                <a:chExt cx="2234727" cy="1244283"/>
              </a:xfrm>
              <a:grpFill/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6413958" y="3546839"/>
                  <a:ext cx="2219391" cy="1947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European Innovation Council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421896" y="3876195"/>
                  <a:ext cx="2227328" cy="321093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European innovation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ecosystems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6429833" y="4337766"/>
                  <a:ext cx="2211453" cy="453307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European Institute of Innovation </a:t>
                  </a:r>
                  <a:b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and Technology</a:t>
                  </a:r>
                  <a:endPara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5" name="Group 37"/>
            <p:cNvGrpSpPr>
              <a:grpSpLocks/>
            </p:cNvGrpSpPr>
            <p:nvPr/>
          </p:nvGrpSpPr>
          <p:grpSpPr bwMode="auto">
            <a:xfrm>
              <a:off x="4732339" y="1915185"/>
              <a:ext cx="2849563" cy="2897187"/>
              <a:chOff x="3360102" y="2822915"/>
              <a:chExt cx="2849647" cy="215439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360102" y="2822915"/>
                <a:ext cx="2849647" cy="215439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TextBox 39"/>
              <p:cNvSpPr txBox="1">
                <a:spLocks noChangeArrowheads="1"/>
              </p:cNvSpPr>
              <p:nvPr/>
            </p:nvSpPr>
            <p:spPr bwMode="auto">
              <a:xfrm>
                <a:off x="4099323" y="2852936"/>
                <a:ext cx="1974973" cy="606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Pillar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Global Challenges and European Industrial Competitiveness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95059" y="3468641"/>
                <a:ext cx="2478161" cy="115005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>
                <a:spAutoFit/>
              </a:bodyPr>
              <a:lstStyle/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Health</a:t>
                </a:r>
              </a:p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Culture, Creativity and Inclusive Society </a:t>
                </a:r>
              </a:p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Civil Security for Society</a:t>
                </a:r>
              </a:p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Digital, Industry and Space</a:t>
                </a:r>
              </a:p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Climate, Energy and Mobility</a:t>
                </a:r>
              </a:p>
              <a:p>
                <a:pPr marL="4159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Food, </a:t>
                </a:r>
                <a:r>
                  <a:rPr kumimoji="0" lang="en-US" sz="105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Bioeconomy</a:t>
                </a: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Natural Resources, Agriculture and Environment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595059" y="4724680"/>
                <a:ext cx="2478161" cy="19478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Joint Research Centre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6200000">
                <a:off x="3299041" y="3911976"/>
                <a:ext cx="888908" cy="2619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E419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Clusters</a:t>
                </a:r>
              </a:p>
            </p:txBody>
          </p:sp>
        </p:grpSp>
        <p:pic>
          <p:nvPicPr>
            <p:cNvPr id="23556" name="Picture 6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231" y="2056473"/>
              <a:ext cx="4318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6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4" y="2039010"/>
              <a:ext cx="441325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" descr="C:\Users\ravetju\AppData\Local\Temp\1\eart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9" y="2039009"/>
              <a:ext cx="442913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Elbow Connector 34"/>
            <p:cNvCxnSpPr/>
            <p:nvPr/>
          </p:nvCxnSpPr>
          <p:spPr>
            <a:xfrm rot="16200000" flipH="1">
              <a:off x="89517" y="1972157"/>
              <a:ext cx="2694074" cy="1200419"/>
            </a:xfrm>
            <a:prstGeom prst="bentConnector2">
              <a:avLst/>
            </a:prstGeom>
            <a:ln w="28575"/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7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17691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6345" y="1225330"/>
            <a:ext cx="1628987" cy="846512"/>
            <a:chOff x="836345" y="1225330"/>
            <a:chExt cx="1628987" cy="846512"/>
          </a:xfrm>
        </p:grpSpPr>
        <p:sp>
          <p:nvSpPr>
            <p:cNvPr id="12" name="Rounded Rectangle 11"/>
            <p:cNvSpPr/>
            <p:nvPr/>
          </p:nvSpPr>
          <p:spPr>
            <a:xfrm>
              <a:off x="1144532" y="1608970"/>
              <a:ext cx="1320800" cy="4628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680766" y="1380909"/>
              <a:ext cx="619345" cy="308188"/>
            </a:xfrm>
            <a:prstGeom prst="bentConnector2">
              <a:avLst/>
            </a:prstGeom>
            <a:ln w="28575"/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3867" y="1634773"/>
            <a:ext cx="10192808" cy="4820617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IE" b="1" dirty="0" smtClean="0">
                <a:solidFill>
                  <a:sysClr val="windowText" lastClr="000000"/>
                </a:solidFill>
              </a:rPr>
              <a:t>AIMS</a:t>
            </a:r>
          </a:p>
          <a:p>
            <a:pPr marL="358775" indent="-2667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to enhance democratic governance and citizens participation;</a:t>
            </a:r>
          </a:p>
          <a:p>
            <a:pPr marL="358775" indent="-2667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to safeguard and promote cultural heritage;</a:t>
            </a:r>
          </a:p>
          <a:p>
            <a:pPr marL="358775" indent="-2667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to respond to and shape multifaceted social, economic, technological and cultural transformations;</a:t>
            </a:r>
          </a:p>
          <a:p>
            <a:pPr marL="358775" indent="-2667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to mobilise multidisciplinary expertise of European social sciences and humanities;</a:t>
            </a:r>
          </a:p>
          <a:p>
            <a:pPr marL="358775" indent="-2667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to provide evidence-based policy options for a socially just and inclusive European recovery.</a:t>
            </a:r>
            <a:endParaRPr lang="en-I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10894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6345" y="1225330"/>
            <a:ext cx="4304367" cy="846512"/>
            <a:chOff x="836345" y="1225330"/>
            <a:chExt cx="4304367" cy="846512"/>
          </a:xfrm>
        </p:grpSpPr>
        <p:sp>
          <p:nvSpPr>
            <p:cNvPr id="12" name="Rounded Rectangle 11"/>
            <p:cNvSpPr/>
            <p:nvPr/>
          </p:nvSpPr>
          <p:spPr>
            <a:xfrm>
              <a:off x="1144532" y="1608970"/>
              <a:ext cx="3996180" cy="4628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680766" y="1380909"/>
              <a:ext cx="619345" cy="308188"/>
            </a:xfrm>
            <a:prstGeom prst="bentConnector2">
              <a:avLst/>
            </a:prstGeom>
            <a:ln w="28575"/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5482" y="1608970"/>
            <a:ext cx="10906487" cy="2702258"/>
          </a:xfrm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b="1" dirty="0" smtClean="0">
                <a:solidFill>
                  <a:schemeClr val="tx1">
                    <a:lumMod val="50000"/>
                  </a:schemeClr>
                </a:solidFill>
              </a:rPr>
              <a:t>THREE “DESTINATIONS”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b="1" dirty="0" smtClean="0">
              <a:solidFill>
                <a:srgbClr val="004494"/>
              </a:solidFill>
            </a:endParaRPr>
          </a:p>
          <a:p>
            <a:pPr marL="457200" indent="-36512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Democracy and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Governance (DEMOCRACY)</a:t>
            </a:r>
          </a:p>
          <a:p>
            <a:pPr marL="457200" indent="-36512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European Cultural Heritage and the Cultural and Creative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Industries (HERITAGE)</a:t>
            </a:r>
          </a:p>
          <a:p>
            <a:pPr marL="457200" indent="-36512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Social and Economic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Transformations (TRANSFORMATIONS)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43840" y="6339632"/>
            <a:ext cx="411480" cy="3659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4727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14" idx="2"/>
          </p:cNvCxnSpPr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2685" y="2594942"/>
            <a:ext cx="396162" cy="3066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0996" y="2396594"/>
            <a:ext cx="10054647" cy="3128166"/>
          </a:xfrm>
        </p:spPr>
        <p:txBody>
          <a:bodyPr/>
          <a:lstStyle/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Cluster 2 and its 3 Destinations: </a:t>
            </a:r>
            <a:b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Challenges and opportunities for Social Sciences and Humanities research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rgbClr val="C00000"/>
                </a:solidFill>
              </a:rPr>
              <a:t>Intervention logic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Calls of the draft Work Programme 2021-2022</a:t>
            </a:r>
          </a:p>
          <a:p>
            <a:pPr marL="92075" indent="0">
              <a:spcAft>
                <a:spcPts val="2400"/>
              </a:spcAft>
              <a:buNone/>
            </a:pP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9080" y="639763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685" y="3285695"/>
            <a:ext cx="396162" cy="3386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685" y="3914994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685" y="4558518"/>
            <a:ext cx="396162" cy="338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89020" y="482860"/>
            <a:ext cx="10797302" cy="1106189"/>
          </a:xfrm>
        </p:spPr>
        <p:txBody>
          <a:bodyPr anchor="t"/>
          <a:lstStyle/>
          <a:p>
            <a:pPr marL="360363" indent="-360363"/>
            <a:r>
              <a:rPr lang="en-IE" sz="2800" b="1" kern="0" dirty="0" smtClean="0">
                <a:solidFill>
                  <a:schemeClr val="tx1"/>
                </a:solidFill>
                <a:latin typeface="Verdana"/>
              </a:rPr>
              <a:t>HORIZON EUROPE </a:t>
            </a:r>
            <a:r>
              <a:rPr lang="en-IE" sz="2800" b="1" kern="0" dirty="0">
                <a:solidFill>
                  <a:srgbClr val="0F5494"/>
                </a:solidFill>
                <a:latin typeface="Verdana"/>
              </a:rPr>
              <a:t/>
            </a:r>
            <a:br>
              <a:rPr lang="en-IE" sz="2800" b="1" kern="0" dirty="0">
                <a:solidFill>
                  <a:srgbClr val="0F5494"/>
                </a:solidFill>
                <a:latin typeface="Verdana"/>
              </a:rPr>
            </a:br>
            <a:r>
              <a:rPr lang="en-IE" sz="2800" b="1" kern="0" dirty="0" smtClean="0">
                <a:solidFill>
                  <a:srgbClr val="0F5494"/>
                </a:solidFill>
                <a:latin typeface="Verdana"/>
              </a:rPr>
              <a:t>Cluster 2 </a:t>
            </a:r>
            <a:r>
              <a:rPr lang="en-IE" sz="2800" b="1" kern="0" dirty="0">
                <a:solidFill>
                  <a:srgbClr val="004494"/>
                </a:solidFill>
                <a:latin typeface="Verdana"/>
              </a:rPr>
              <a:t>Culture, Creativity and Inclusive Society</a:t>
            </a:r>
            <a:endParaRPr lang="de-DE" sz="28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1050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49855"/>
              </p:ext>
            </p:extLst>
          </p:nvPr>
        </p:nvGraphicFramePr>
        <p:xfrm>
          <a:off x="2181628" y="1882501"/>
          <a:ext cx="9883992" cy="4627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4664">
                  <a:extLst>
                    <a:ext uri="{9D8B030D-6E8A-4147-A177-3AD203B41FA5}">
                      <a16:colId xmlns:a16="http://schemas.microsoft.com/office/drawing/2014/main" val="3870030191"/>
                    </a:ext>
                  </a:extLst>
                </a:gridCol>
                <a:gridCol w="3294664">
                  <a:extLst>
                    <a:ext uri="{9D8B030D-6E8A-4147-A177-3AD203B41FA5}">
                      <a16:colId xmlns:a16="http://schemas.microsoft.com/office/drawing/2014/main" val="2765797766"/>
                    </a:ext>
                  </a:extLst>
                </a:gridCol>
                <a:gridCol w="3294664">
                  <a:extLst>
                    <a:ext uri="{9D8B030D-6E8A-4147-A177-3AD203B41FA5}">
                      <a16:colId xmlns:a16="http://schemas.microsoft.com/office/drawing/2014/main" val="3479782583"/>
                    </a:ext>
                  </a:extLst>
                </a:gridCol>
              </a:tblGrid>
              <a:tr h="88399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Democracies are more fragile and more vulnerable than in the past.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Levels of trust in the political institutions of democracy decline.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Multilateral global governance is under historic stress.</a:t>
                      </a:r>
                      <a:endParaRPr lang="en-IE" sz="1200" i="0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17472"/>
                  </a:ext>
                </a:extLst>
              </a:tr>
              <a:tr h="994207">
                <a:tc gridSpan="3">
                  <a:txBody>
                    <a:bodyPr/>
                    <a:lstStyle/>
                    <a:p>
                      <a:pPr algn="l"/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Democratic governance is reinvigorated by improving the accountability, transparency, effectiveness and trustworthiness of rule-of-law based institutions and policies and through the expansion of active and inclusive citizenship empowered by the safeguarding of fundamental rights.</a:t>
                      </a:r>
                      <a:endParaRPr lang="en-IE" sz="1200" i="0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73855"/>
                  </a:ext>
                </a:extLst>
              </a:tr>
              <a:tr h="12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 of inequalities on political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participation</a:t>
                      </a:r>
                      <a:r>
                        <a:rPr lang="hu-HU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200" i="0" kern="1200" baseline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trust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polarisation</a:t>
                      </a:r>
                      <a:endParaRPr lang="en-IE" sz="1200" i="0" kern="1200" noProof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social media and new media on politics, liberal democracy and citizens’ engagement</a:t>
                      </a:r>
                      <a:endParaRPr lang="en-IE" sz="1200" i="0" kern="1200" noProof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to EU external relations and multilateral g</a:t>
                      </a: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lobal governance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17660"/>
                  </a:ext>
                </a:extLst>
              </a:tr>
              <a:tr h="147839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Reduce impact of inequalities on democracy;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Bring down political extremism and its influence on contemporary social and political dialogue</a:t>
                      </a:r>
                      <a:endParaRPr lang="en-IE" sz="1200" i="0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democratic media;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Channel the impact of online social networks and new media on democracy;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Harness artificial intelligence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big data for democracy</a:t>
                      </a:r>
                      <a:endParaRPr lang="en-IE" sz="1200" i="0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Enhance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</a:t>
                      </a: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lobal governance for a world in transition: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en-IE" sz="1200" i="0" kern="12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IE" sz="1200" i="0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emocratic politics in the EU’s neighbourhood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854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031488" y="5044265"/>
            <a:ext cx="1081668" cy="1465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R&amp;I EXPECTED OUTCOMES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1488" y="2794516"/>
            <a:ext cx="1081668" cy="918969"/>
          </a:xfrm>
          <a:prstGeom prst="rect">
            <a:avLst/>
          </a:prstGeom>
          <a:solidFill>
            <a:srgbClr val="78B6FC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R&amp;I EXPECTED IMPACT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6367" y="3793592"/>
            <a:ext cx="1079075" cy="1198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PROBLEM DRIVERS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1488" y="1882502"/>
            <a:ext cx="1081668" cy="837512"/>
          </a:xfrm>
          <a:prstGeom prst="rect">
            <a:avLst/>
          </a:prstGeom>
          <a:solidFill>
            <a:srgbClr val="BBDBFE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MAIN CHALLENGE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-78291" y="2650760"/>
            <a:ext cx="1809563" cy="27305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</a:rPr>
              <a:t>DESTINATION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531506" y="5015064"/>
            <a:ext cx="2715996" cy="273051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TOPICS</a:t>
            </a:r>
            <a:endParaRPr lang="en-GB" b="1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259080" y="63976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>
                <a:defRPr/>
              </a:pPr>
              <a:t>8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9020" y="435128"/>
            <a:ext cx="7716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IE" sz="2800" b="1" kern="0" dirty="0" smtClean="0">
                <a:latin typeface="Verdana"/>
              </a:rPr>
              <a:t>DESTINATION DEMOCRACY</a:t>
            </a:r>
            <a:br>
              <a:rPr lang="en-IE" sz="2800" b="1" kern="0" dirty="0" smtClean="0">
                <a:latin typeface="Verdana"/>
              </a:rPr>
            </a:b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Intervention logic</a:t>
            </a:r>
            <a:endParaRPr lang="de-DE" sz="24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35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11727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>
            <a:off x="830766" y="1221059"/>
            <a:ext cx="5576" cy="367612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28394"/>
              </p:ext>
            </p:extLst>
          </p:nvPr>
        </p:nvGraphicFramePr>
        <p:xfrm>
          <a:off x="2188791" y="1882502"/>
          <a:ext cx="9839998" cy="4619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436">
                  <a:extLst>
                    <a:ext uri="{9D8B030D-6E8A-4147-A177-3AD203B41FA5}">
                      <a16:colId xmlns:a16="http://schemas.microsoft.com/office/drawing/2014/main" val="3870030191"/>
                    </a:ext>
                  </a:extLst>
                </a:gridCol>
                <a:gridCol w="2934917">
                  <a:extLst>
                    <a:ext uri="{9D8B030D-6E8A-4147-A177-3AD203B41FA5}">
                      <a16:colId xmlns:a16="http://schemas.microsoft.com/office/drawing/2014/main" val="2765797766"/>
                    </a:ext>
                  </a:extLst>
                </a:gridCol>
                <a:gridCol w="4122645">
                  <a:extLst>
                    <a:ext uri="{9D8B030D-6E8A-4147-A177-3AD203B41FA5}">
                      <a16:colId xmlns:a16="http://schemas.microsoft.com/office/drawing/2014/main" val="3479782583"/>
                    </a:ext>
                  </a:extLst>
                </a:gridCol>
              </a:tblGrid>
              <a:tr h="915634">
                <a:tc grid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social fabric and collective consciousness of our societies are eroding. 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heritage risk</a:t>
                      </a:r>
                      <a:r>
                        <a:rPr lang="hu-HU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losing its role in strengthening a sense of belonging and fostering shared value. 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heritage faces huge challenges due to climate change, pollution, natural or man-made disasters, looting</a:t>
                      </a:r>
                      <a:r>
                        <a:rPr lang="hu-HU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Europe’s cultural industries have not sufficiently managed to translate their creativity into innovations and increased international competitiveness.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17472"/>
                  </a:ext>
                </a:extLst>
              </a:tr>
              <a:tr h="897497">
                <a:tc gridSpan="3">
                  <a:txBody>
                    <a:bodyPr/>
                    <a:lstStyle/>
                    <a:p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full potential of cultural heritage, arts and cultural and creative sectors as a driver of sustainable innovation and a European sense of belonging is realised through a continuous engagement with society, citizens and economic sectors as well as through better protection, restoration and promotion of cultural heritage.</a:t>
                      </a:r>
                      <a:endParaRPr lang="en-IE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73855"/>
                  </a:ext>
                </a:extLst>
              </a:tr>
              <a:tr h="1058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IE" sz="12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European cultural heritage (climatic, pollution, natural or man-made, armed conflicts, illicit trafficking or behavioural changes)</a:t>
                      </a:r>
                      <a:endParaRPr lang="en-IE" sz="1200" i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of data, scientific analysis</a:t>
                      </a:r>
                      <a:r>
                        <a:rPr lang="en-IE" sz="12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and policy options for tackling</a:t>
                      </a: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obstacles</a:t>
                      </a:r>
                      <a:r>
                        <a:rPr lang="en-IE" sz="12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increasing competitiveness of European Cultural and Creative Industries (CCI)</a:t>
                      </a:r>
                      <a:endParaRPr lang="en-IE" sz="1200" i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knowhow and cooperation </a:t>
                      </a:r>
                      <a:b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benefit of this thematic domain </a:t>
                      </a:r>
                      <a:b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increased</a:t>
                      </a:r>
                      <a:endParaRPr lang="en-IE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17660"/>
                  </a:ext>
                </a:extLst>
              </a:tr>
              <a:tr h="165836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 technologies and materials for cultural heritage;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Mitigate the effects of climate change and natural hazards on cultural heritage;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Safeguard endangered languages in Europe</a:t>
                      </a:r>
                      <a:endParaRPr lang="en-IE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and creative industries as a driver of innovation and competitiveness;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Towards a competitive, fair and sustainable European music ecosystem and film making industry;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 of artefacts and cultural goods from anthropogenic threats</a:t>
                      </a:r>
                      <a:endParaRPr lang="en-IE" sz="12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of European cultural heritage research and innovation among Member States;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ways of participatory management and sustainable financing of museums and other cultural institutions;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Elucidate</a:t>
                      </a:r>
                      <a:r>
                        <a:rPr lang="en-US" sz="12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12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role of perceptions, formed by traditions, values and beliefs, in shaping European societies and politics in the 21st century</a:t>
                      </a:r>
                      <a:endParaRPr lang="en-IE" sz="1200" i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85402"/>
                  </a:ext>
                </a:extLst>
              </a:tr>
            </a:tbl>
          </a:graphicData>
        </a:graphic>
      </p:graphicFrame>
      <p:sp>
        <p:nvSpPr>
          <p:cNvPr id="24" name="Slide Number Placeholder 1"/>
          <p:cNvSpPr txBox="1">
            <a:spLocks/>
          </p:cNvSpPr>
          <p:nvPr/>
        </p:nvSpPr>
        <p:spPr>
          <a:xfrm>
            <a:off x="259080" y="63976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>
                <a:defRPr/>
              </a:pPr>
              <a:t>9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31488" y="4880272"/>
            <a:ext cx="1081668" cy="1629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R&amp;I EXPECTED OUTCOMES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31488" y="2940050"/>
            <a:ext cx="1081668" cy="801627"/>
          </a:xfrm>
          <a:prstGeom prst="rect">
            <a:avLst/>
          </a:prstGeom>
          <a:solidFill>
            <a:srgbClr val="78B6FC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R&amp;I EXPECTED IMPACT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36367" y="3843204"/>
            <a:ext cx="1079075" cy="9478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PROBLEM DRIVERS</a:t>
            </a:r>
            <a:endParaRPr lang="en-GB" sz="1600" b="1" dirty="0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31488" y="1882501"/>
            <a:ext cx="1081668" cy="956021"/>
          </a:xfrm>
          <a:prstGeom prst="rect">
            <a:avLst/>
          </a:prstGeom>
          <a:solidFill>
            <a:srgbClr val="BBDBFE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</a:rPr>
              <a:t>MAIN CHALLENGE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6200000">
            <a:off x="-103097" y="2675566"/>
            <a:ext cx="1859175" cy="27305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</a:rPr>
              <a:t>DESTINATION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-506699" y="5039870"/>
            <a:ext cx="2666384" cy="273051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fr-BE" sz="1200" b="1">
                <a:solidFill>
                  <a:srgbClr val="004494"/>
                </a:solidFill>
                <a:latin typeface="Arial"/>
                <a:ea typeface="Times New Roman" panose="02020603050405020304" pitchFamily="18" charset="0"/>
              </a:rPr>
              <a:t>TOPICS</a:t>
            </a:r>
            <a:endParaRPr lang="en-GB" b="1">
              <a:solidFill>
                <a:srgbClr val="0044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9020" y="435128"/>
            <a:ext cx="7716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IE" sz="2800" b="1" kern="0" dirty="0" smtClean="0">
                <a:latin typeface="Verdana"/>
              </a:rPr>
              <a:t>DESTINATION HERITAGE</a:t>
            </a:r>
            <a:br>
              <a:rPr lang="en-IE" sz="2800" b="1" kern="0" dirty="0" smtClean="0">
                <a:latin typeface="Verdana"/>
              </a:rPr>
            </a:br>
            <a:r>
              <a:rPr lang="en-IE" sz="2800" b="1" kern="0" dirty="0" smtClean="0">
                <a:solidFill>
                  <a:srgbClr val="004494"/>
                </a:solidFill>
                <a:latin typeface="Verdana"/>
              </a:rPr>
              <a:t>Intervention logic</a:t>
            </a:r>
            <a:endParaRPr lang="de-DE" sz="2400" b="1" kern="0" dirty="0">
              <a:solidFill>
                <a:srgbClr val="004494"/>
              </a:solidFill>
              <a:latin typeface="Verdana"/>
            </a:endParaRPr>
          </a:p>
        </p:txBody>
      </p:sp>
      <p:sp>
        <p:nvSpPr>
          <p:cNvPr id="54" name="Footer Placeholder 2"/>
          <p:cNvSpPr txBox="1">
            <a:spLocks/>
          </p:cNvSpPr>
          <p:nvPr/>
        </p:nvSpPr>
        <p:spPr>
          <a:xfrm>
            <a:off x="7175500" y="19988"/>
            <a:ext cx="5016500" cy="29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100" dirty="0"/>
              <a:t>Webinaire HE Cluster 2 - Culture, créativité et société inclusive - 28 mai 2021</a:t>
            </a:r>
          </a:p>
        </p:txBody>
      </p:sp>
    </p:spTree>
    <p:extLst>
      <p:ext uri="{BB962C8B-B14F-4D97-AF65-F5344CB8AC3E}">
        <p14:creationId xmlns:p14="http://schemas.microsoft.com/office/powerpoint/2010/main" val="7261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4_Blank">
  <a:themeElements>
    <a:clrScheme name="MFF Sector Colour 1">
      <a:dk1>
        <a:srgbClr val="FBC400"/>
      </a:dk1>
      <a:lt1>
        <a:srgbClr val="FFFFFF"/>
      </a:lt1>
      <a:dk2>
        <a:srgbClr val="FBC400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3004</TotalTime>
  <Words>1983</Words>
  <Application>Microsoft Office PowerPoint</Application>
  <PresentationFormat>Grand écran</PresentationFormat>
  <Paragraphs>366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EC Square Sans Pro</vt:lpstr>
      <vt:lpstr>EC Square Sans Pro Light</vt:lpstr>
      <vt:lpstr>Segoe UI Emoji</vt:lpstr>
      <vt:lpstr>Times New Roman</vt:lpstr>
      <vt:lpstr>Verdana</vt:lpstr>
      <vt:lpstr>Office Theme</vt:lpstr>
      <vt:lpstr>4_Blank</vt:lpstr>
      <vt:lpstr>1_Office Theme</vt:lpstr>
      <vt:lpstr>     Webinaire HE Cluster 2 - Culture, créativité et société inclusive  28 mai 2021  </vt:lpstr>
      <vt:lpstr>HORIZON EUROPE  Cluster 2 Culture, Creativity and Inclusive Society</vt:lpstr>
      <vt:lpstr>HORIZON EUROPE  Cluster 2 Culture, Creativity and Inclusive Society</vt:lpstr>
      <vt:lpstr>HORIZON EUROPE  Preliminary structure</vt:lpstr>
      <vt:lpstr>HORIZON EUROPE  Cluster 2 Culture, Creativity and Inclusive Society</vt:lpstr>
      <vt:lpstr>HORIZON EUROPE  Cluster 2 Culture, Creativity and Inclusive Society</vt:lpstr>
      <vt:lpstr>HORIZON EUROPE  Cluster 2 Culture, Creativity and Inclusive Society</vt:lpstr>
      <vt:lpstr>Présentation PowerPoint</vt:lpstr>
      <vt:lpstr>Présentation PowerPoint</vt:lpstr>
      <vt:lpstr>Présentation PowerPoint</vt:lpstr>
      <vt:lpstr>HORIZON EUROPE  Cluster 2 Culture, Creativity and Inclusive Society</vt:lpstr>
      <vt:lpstr>HORIZON EUROPE  Cluster 2 Draft Work Programme 2021-2022 Overall budget</vt:lpstr>
      <vt:lpstr>HORIZON EUROPE  Cluster 2 Draft Work Programme 2021-2022 </vt:lpstr>
      <vt:lpstr>HORIZON EUROPE  Cluster 2 Draft Work Programme 2021-2022 </vt:lpstr>
      <vt:lpstr>HORIZON EUROPE  Cluster 2 Draft Work Programme 2021-2022 </vt:lpstr>
      <vt:lpstr>HORIZON EUROPE  Cluster 2 Draft Work Programme 2021-2022 </vt:lpstr>
      <vt:lpstr>HORIZON EUROPE  Cluster 2 Draft Work Programme 2021-2022 </vt:lpstr>
      <vt:lpstr>HORIZON EUROPE  Cluster 2 Culture, Creativity and Inclusive Society</vt:lpstr>
      <vt:lpstr>HORIZON EUROPE  Cluster 2 Draft Work Programme 2021-2022 Policy developments: next steps</vt:lpstr>
      <vt:lpstr>Présentation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BUCKSCH Rickard(RTD)</dc:creator>
  <cp:lastModifiedBy>Sylvie GANGLOFF</cp:lastModifiedBy>
  <cp:revision>152</cp:revision>
  <dcterms:created xsi:type="dcterms:W3CDTF">2020-09-30T09:39:21Z</dcterms:created>
  <dcterms:modified xsi:type="dcterms:W3CDTF">2021-05-27T14:28:49Z</dcterms:modified>
</cp:coreProperties>
</file>