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1" r:id="rId2"/>
    <p:sldId id="270" r:id="rId3"/>
    <p:sldId id="281" r:id="rId4"/>
    <p:sldId id="273" r:id="rId5"/>
    <p:sldId id="276" r:id="rId6"/>
    <p:sldId id="275" r:id="rId7"/>
    <p:sldId id="279" r:id="rId8"/>
    <p:sldId id="257" r:id="rId9"/>
    <p:sldId id="264" r:id="rId10"/>
    <p:sldId id="269" r:id="rId11"/>
    <p:sldId id="258" r:id="rId12"/>
    <p:sldId id="266" r:id="rId13"/>
    <p:sldId id="259" r:id="rId14"/>
    <p:sldId id="263" r:id="rId15"/>
    <p:sldId id="280" r:id="rId16"/>
    <p:sldId id="260" r:id="rId17"/>
    <p:sldId id="265"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789" autoAdjust="0"/>
  </p:normalViewPr>
  <p:slideViewPr>
    <p:cSldViewPr snapToGrid="0">
      <p:cViewPr varScale="1">
        <p:scale>
          <a:sx n="57" d="100"/>
          <a:sy n="57" d="100"/>
        </p:scale>
        <p:origin x="60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B16-48D4-8ADF-8527646BA4E5}"/>
              </c:ext>
            </c:extLst>
          </c:dPt>
          <c:dPt>
            <c:idx val="1"/>
            <c:bubble3D val="0"/>
            <c:spPr>
              <a:solidFill>
                <a:schemeClr val="accent2"/>
              </a:solidFill>
              <a:ln w="19050">
                <a:noFill/>
              </a:ln>
              <a:effectLst/>
            </c:spPr>
            <c:extLst>
              <c:ext xmlns:c16="http://schemas.microsoft.com/office/drawing/2014/chart" uri="{C3380CC4-5D6E-409C-BE32-E72D297353CC}">
                <c16:uniqueId val="{00000003-AB16-48D4-8ADF-8527646BA4E5}"/>
              </c:ext>
            </c:extLst>
          </c:dPt>
          <c:dPt>
            <c:idx val="2"/>
            <c:bubble3D val="0"/>
            <c:spPr>
              <a:solidFill>
                <a:schemeClr val="accent3"/>
              </a:solidFill>
              <a:ln w="19050">
                <a:noFill/>
              </a:ln>
              <a:effectLst/>
            </c:spPr>
            <c:extLst>
              <c:ext xmlns:c16="http://schemas.microsoft.com/office/drawing/2014/chart" uri="{C3380CC4-5D6E-409C-BE32-E72D297353CC}">
                <c16:uniqueId val="{00000005-AB16-48D4-8ADF-8527646BA4E5}"/>
              </c:ext>
            </c:extLst>
          </c:dPt>
          <c:dPt>
            <c:idx val="3"/>
            <c:bubble3D val="0"/>
            <c:spPr>
              <a:solidFill>
                <a:schemeClr val="accent4"/>
              </a:solidFill>
              <a:ln w="19050">
                <a:noFill/>
              </a:ln>
              <a:effectLst/>
            </c:spPr>
            <c:extLst>
              <c:ext xmlns:c16="http://schemas.microsoft.com/office/drawing/2014/chart" uri="{C3380CC4-5D6E-409C-BE32-E72D297353CC}">
                <c16:uniqueId val="{00000007-AB16-48D4-8ADF-8527646BA4E5}"/>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t>25.0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B16-48D4-8ADF-8527646BA4E5}"/>
                </c:ext>
              </c:extLst>
            </c:dLbl>
            <c:dLbl>
              <c:idx val="1"/>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53.5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B16-48D4-8ADF-8527646BA4E5}"/>
                </c:ext>
              </c:extLst>
            </c:dLbl>
            <c:dLbl>
              <c:idx val="2"/>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13.6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B16-48D4-8ADF-8527646BA4E5}"/>
                </c:ext>
              </c:extLst>
            </c:dLbl>
            <c:dLbl>
              <c:idx val="3"/>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dirty="0"/>
                      <a:t>3.4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B16-48D4-8ADF-8527646BA4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Excellent Science</c:v>
                </c:pt>
                <c:pt idx="1">
                  <c:v>Global challenges and European ind. comp.</c:v>
                </c:pt>
                <c:pt idx="2">
                  <c:v>Innovative Europe</c:v>
                </c:pt>
                <c:pt idx="3">
                  <c:v>Widening Part and ERA</c:v>
                </c:pt>
              </c:strCache>
            </c:strRef>
          </c:cat>
          <c:val>
            <c:numRef>
              <c:f>Sheet1!$B$2:$B$5</c:f>
              <c:numCache>
                <c:formatCode>General</c:formatCode>
                <c:ptCount val="4"/>
                <c:pt idx="0" formatCode="0.0">
                  <c:v>25</c:v>
                </c:pt>
                <c:pt idx="1">
                  <c:v>53.5</c:v>
                </c:pt>
                <c:pt idx="2">
                  <c:v>13.6</c:v>
                </c:pt>
                <c:pt idx="3">
                  <c:v>3.4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AB16-48D4-8ADF-8527646BA4E5}"/>
            </c:ext>
          </c:extLst>
        </c:ser>
        <c:dLbls>
          <c:dLblPos val="inEnd"/>
          <c:showLegendKey val="0"/>
          <c:showVal val="0"/>
          <c:showCatName val="0"/>
          <c:showSerName val="0"/>
          <c:showPercent val="1"/>
          <c:showBubbleSize val="0"/>
          <c:showLeaderLines val="1"/>
        </c:dLbls>
        <c:firstSliceAng val="270"/>
      </c:pieChart>
      <c:spPr>
        <a:noFill/>
        <a:ln>
          <a:noFill/>
        </a:ln>
        <a:effectLst/>
      </c:spPr>
    </c:plotArea>
    <c:legend>
      <c:legendPos val="r"/>
      <c:layout>
        <c:manualLayout>
          <c:xMode val="edge"/>
          <c:yMode val="edge"/>
          <c:x val="0.52698324514991179"/>
          <c:y val="0.24148416825944127"/>
          <c:w val="0.42488830568859082"/>
          <c:h val="0.5170314075794491"/>
        </c:manualLayout>
      </c:layout>
      <c:overlay val="0"/>
      <c:spPr>
        <a:noFill/>
        <a:ln>
          <a:noFill/>
        </a:ln>
        <a:effectLst/>
      </c:spPr>
      <c:txPr>
        <a:bodyPr rot="0" spcFirstLastPara="1" vertOverflow="ellipsis" vert="horz" wrap="square" anchor="b"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013B8-D9C6-419E-98C8-75B555B45218}" type="datetimeFigureOut">
              <a:rPr lang="fr-BE" smtClean="0"/>
              <a:t>31-05-2021</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398C7-8445-44D0-AC1E-55CA2C76906A}" type="slidenum">
              <a:rPr lang="fr-BE" smtClean="0"/>
              <a:t>‹#›</a:t>
            </a:fld>
            <a:endParaRPr lang="fr-BE"/>
          </a:p>
        </p:txBody>
      </p:sp>
    </p:spTree>
    <p:extLst>
      <p:ext uri="{BB962C8B-B14F-4D97-AF65-F5344CB8AC3E}">
        <p14:creationId xmlns:p14="http://schemas.microsoft.com/office/powerpoint/2010/main" val="171159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points:</a:t>
            </a:r>
          </a:p>
          <a:p>
            <a:pPr marL="171450" indent="-171450">
              <a:buFontTx/>
              <a:buChar char="-"/>
            </a:pPr>
            <a:r>
              <a:rPr lang="en-US" dirty="0"/>
              <a:t>Teaming is one of the core Widening instruments that is continuing</a:t>
            </a:r>
            <a:r>
              <a:rPr lang="en-US" baseline="0" dirty="0"/>
              <a:t> from Horizon 2020 programme</a:t>
            </a:r>
          </a:p>
          <a:p>
            <a:pPr marL="171450" indent="-171450">
              <a:buFontTx/>
              <a:buChar char="-"/>
            </a:pPr>
            <a:r>
              <a:rPr lang="en-US" baseline="0" dirty="0"/>
              <a:t>Main novelties under Horizon Europe – single application with two stage evaluation procedure, joint evaluation of all funding sources, 6 years duration (used to be 7), more attention required to the justification of the chosen scientific domain and its state of the art;</a:t>
            </a:r>
          </a:p>
          <a:p>
            <a:pPr marL="171450" indent="-171450">
              <a:buFontTx/>
              <a:buChar char="-"/>
            </a:pPr>
            <a:r>
              <a:rPr lang="en-US" baseline="0" dirty="0"/>
              <a:t>A very important new feature of joint evaluation, especially concerning the HE and Cohesion policy funding, reflects novelties that enable more synergies among various EU funding sources, and they are ensured through the renewed General Block Exemption Regulation (GBER, for state aid) and Common Provisions Regulation (CPR) for shared management funds </a:t>
            </a:r>
          </a:p>
          <a:p>
            <a:pPr marL="171450" indent="-171450">
              <a:buFontTx/>
              <a:buChar char="-"/>
            </a:pPr>
            <a:r>
              <a:rPr lang="en-US" dirty="0"/>
              <a:t>Expected impact for Teaming is </a:t>
            </a:r>
            <a:r>
              <a:rPr lang="en-US" b="1" dirty="0"/>
              <a:t>a)</a:t>
            </a:r>
            <a:r>
              <a:rPr lang="en-US" dirty="0"/>
              <a:t> improved R&amp;I culture of the coordinator country (indicators such as research intensity, innovation performance, values towards R&amp;I);  </a:t>
            </a:r>
            <a:r>
              <a:rPr lang="en-US" b="1" dirty="0"/>
              <a:t>b)</a:t>
            </a:r>
            <a:r>
              <a:rPr lang="en-US" dirty="0"/>
              <a:t> Stimulus for institutional and systemic reforms at national level taking into account the enabling conditions on governance of smart </a:t>
            </a:r>
            <a:r>
              <a:rPr lang="en-US" dirty="0" err="1"/>
              <a:t>specialisation</a:t>
            </a:r>
            <a:r>
              <a:rPr lang="en-US" dirty="0"/>
              <a:t> as far as applicable; </a:t>
            </a:r>
            <a:r>
              <a:rPr lang="en-US" b="1" dirty="0"/>
              <a:t>c) </a:t>
            </a:r>
            <a:r>
              <a:rPr lang="en-US" dirty="0"/>
              <a:t>mutual learning  and two-way benefit from and to the partners from leading scientific institutions from abroad; </a:t>
            </a:r>
            <a:r>
              <a:rPr lang="en-US" b="1" dirty="0"/>
              <a:t>d)</a:t>
            </a:r>
            <a:r>
              <a:rPr lang="en-US" dirty="0"/>
              <a:t> Development of new research strands in relevant domains</a:t>
            </a:r>
          </a:p>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8</a:t>
            </a:fld>
            <a:endParaRPr lang="fr-BE"/>
          </a:p>
        </p:txBody>
      </p:sp>
    </p:spTree>
    <p:extLst>
      <p:ext uri="{BB962C8B-B14F-4D97-AF65-F5344CB8AC3E}">
        <p14:creationId xmlns:p14="http://schemas.microsoft.com/office/powerpoint/2010/main" val="21496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initiative to strengthen regional innovation excellence in place based innovation ecosystems by cross-border collaboration on a common strategy and/or alongside value adding chains.</a:t>
            </a:r>
            <a:r>
              <a:rPr lang="en-FR" b="1" dirty="0">
                <a:effectLst/>
              </a:rPr>
              <a:t> </a:t>
            </a:r>
            <a:endParaRPr lang="fr-BE" b="1"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BE" b="1" dirty="0"/>
              <a:t>a) </a:t>
            </a:r>
            <a:r>
              <a:rPr lang="fr-BE" b="1" dirty="0" err="1"/>
              <a:t>academic</a:t>
            </a:r>
            <a:r>
              <a:rPr lang="fr-BE" b="1" dirty="0"/>
              <a:t> institutions (</a:t>
            </a:r>
            <a:r>
              <a:rPr lang="fr-BE" b="1" dirty="0" err="1"/>
              <a:t>universities</a:t>
            </a:r>
            <a:r>
              <a:rPr lang="fr-BE" b="1" dirty="0"/>
              <a:t> and/or non-</a:t>
            </a:r>
            <a:r>
              <a:rPr lang="fr-BE" b="1" dirty="0" err="1"/>
              <a:t>university</a:t>
            </a:r>
            <a:r>
              <a:rPr lang="fr-BE" b="1" dirty="0"/>
              <a:t> </a:t>
            </a:r>
            <a:r>
              <a:rPr lang="fr-BE" b="1" dirty="0" err="1"/>
              <a:t>research</a:t>
            </a:r>
            <a:r>
              <a:rPr lang="fr-BE" b="1" dirty="0"/>
              <a:t> </a:t>
            </a:r>
            <a:r>
              <a:rPr lang="fr-BE" b="1" dirty="0" err="1"/>
              <a:t>centers</a:t>
            </a:r>
            <a:r>
              <a:rPr lang="fr-BE" b="1" dirty="0"/>
              <a:t> or </a:t>
            </a:r>
            <a:r>
              <a:rPr lang="fr-BE" b="1" dirty="0" err="1"/>
              <a:t>labs</a:t>
            </a:r>
            <a:r>
              <a:rPr lang="fr-BE" b="1" dirty="0"/>
              <a:t>), b) business </a:t>
            </a:r>
            <a:r>
              <a:rPr lang="fr-BE" b="1" dirty="0" err="1"/>
              <a:t>entities</a:t>
            </a:r>
            <a:r>
              <a:rPr lang="fr-BE" b="1" dirty="0"/>
              <a:t> (active </a:t>
            </a:r>
            <a:r>
              <a:rPr lang="fr-BE" b="1" dirty="0" err="1"/>
              <a:t>established</a:t>
            </a:r>
            <a:r>
              <a:rPr lang="fr-BE" b="1" dirty="0"/>
              <a:t> </a:t>
            </a:r>
            <a:r>
              <a:rPr lang="fr-BE" b="1" dirty="0" err="1"/>
              <a:t>firms</a:t>
            </a:r>
            <a:r>
              <a:rPr lang="fr-BE" b="1" dirty="0"/>
              <a:t> </a:t>
            </a:r>
            <a:r>
              <a:rPr lang="fr-BE" b="1" dirty="0" err="1"/>
              <a:t>with</a:t>
            </a:r>
            <a:r>
              <a:rPr lang="fr-BE" b="1" dirty="0"/>
              <a:t> relevant revenues), c) public </a:t>
            </a:r>
            <a:r>
              <a:rPr lang="fr-BE" b="1" dirty="0" err="1"/>
              <a:t>authorities</a:t>
            </a:r>
            <a:r>
              <a:rPr lang="fr-BE" b="1" dirty="0"/>
              <a:t> or </a:t>
            </a:r>
            <a:r>
              <a:rPr lang="fr-BE" b="1" dirty="0" err="1"/>
              <a:t>authorised</a:t>
            </a:r>
            <a:r>
              <a:rPr lang="fr-BE" b="1" dirty="0"/>
              <a:t> </a:t>
            </a:r>
            <a:r>
              <a:rPr lang="fr-BE" b="1" dirty="0" err="1"/>
              <a:t>agencies</a:t>
            </a:r>
            <a:r>
              <a:rPr lang="fr-BE" b="1" dirty="0"/>
              <a:t> and d) </a:t>
            </a:r>
            <a:r>
              <a:rPr lang="fr-BE" b="1" dirty="0" err="1"/>
              <a:t>societal</a:t>
            </a:r>
            <a:r>
              <a:rPr lang="fr-BE" b="1" dirty="0"/>
              <a:t> </a:t>
            </a:r>
            <a:r>
              <a:rPr lang="fr-BE" b="1" dirty="0" err="1"/>
              <a:t>actors</a:t>
            </a:r>
            <a:r>
              <a:rPr lang="fr-BE" b="1" dirty="0"/>
              <a:t> (civil society organisations, associations, </a:t>
            </a:r>
            <a:r>
              <a:rPr lang="fr-BE" b="1" dirty="0" err="1"/>
              <a:t>citizens</a:t>
            </a:r>
            <a:r>
              <a:rPr lang="fr-BE" b="1" dirty="0"/>
              <a:t>, end </a:t>
            </a:r>
            <a:r>
              <a:rPr lang="fr-BE" b="1" dirty="0" err="1"/>
              <a:t>users</a:t>
            </a:r>
            <a:r>
              <a:rPr lang="fr-BE" b="1" dirty="0"/>
              <a:t>, media, cultural </a:t>
            </a:r>
            <a:r>
              <a:rPr lang="fr-BE" b="1" dirty="0" err="1"/>
              <a:t>actors</a:t>
            </a:r>
            <a:r>
              <a:rPr lang="fr-BE" b="1" dirty="0"/>
              <a:t> etc.). This quadruple </a:t>
            </a:r>
            <a:r>
              <a:rPr lang="fr-BE" b="1" dirty="0" err="1"/>
              <a:t>helix</a:t>
            </a:r>
            <a:r>
              <a:rPr lang="fr-BE" b="1" dirty="0"/>
              <a:t> </a:t>
            </a:r>
            <a:r>
              <a:rPr lang="fr-BE" b="1" dirty="0" err="1"/>
              <a:t>approach</a:t>
            </a:r>
            <a:r>
              <a:rPr lang="fr-BE" b="1"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dirty="0"/>
              <a:t>European Excellence Initiative (EEI): Targeted at academic sector. Aims to significantly strengthening cooperation between at least two organisations from academic sector in a Widening country (or different Widening countries), by linking it with at least two internationally leading institutions from two different Member States or Associated Countries.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9</a:t>
            </a:fld>
            <a:endParaRPr lang="fr-BE"/>
          </a:p>
        </p:txBody>
      </p:sp>
    </p:spTree>
    <p:extLst>
      <p:ext uri="{BB962C8B-B14F-4D97-AF65-F5344CB8AC3E}">
        <p14:creationId xmlns:p14="http://schemas.microsoft.com/office/powerpoint/2010/main" val="112906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Strengthening cooperation between at least two organisations from higher education sector in a Widening country (or different Widening countries), by linking it with at least two  - - -   </a:t>
            </a:r>
            <a:r>
              <a:rPr lang="nl-BE" b="1" dirty="0"/>
              <a:t>Developing</a:t>
            </a:r>
            <a:r>
              <a:rPr lang="nl-BE" b="1" baseline="0" dirty="0"/>
              <a:t> common R&amp;I agenda</a:t>
            </a:r>
          </a:p>
          <a:p>
            <a:r>
              <a:rPr lang="nl-BE" b="1" baseline="0" dirty="0"/>
              <a:t>- Sharing infrastructures and capacity</a:t>
            </a:r>
          </a:p>
          <a:p>
            <a:pPr marL="171450" indent="-171450">
              <a:buFontTx/>
              <a:buChar char="-"/>
            </a:pPr>
            <a:r>
              <a:rPr lang="nl-BE" b="1" baseline="0" dirty="0" err="1"/>
              <a:t>Strenghtening</a:t>
            </a:r>
            <a:r>
              <a:rPr lang="nl-BE" b="1" baseline="0" dirty="0"/>
              <a:t> human </a:t>
            </a:r>
            <a:r>
              <a:rPr lang="nl-BE" b="1" baseline="0" dirty="0" err="1"/>
              <a:t>capital</a:t>
            </a:r>
            <a:r>
              <a:rPr lang="nl-BE" b="1" baseline="0" dirty="0"/>
              <a:t>, incl. gender </a:t>
            </a:r>
            <a:r>
              <a:rPr lang="nl-BE" b="1" baseline="0" dirty="0" err="1"/>
              <a:t>equality</a:t>
            </a:r>
            <a:r>
              <a:rPr lang="nl-BE" b="1" baseline="0" dirty="0"/>
              <a:t> and </a:t>
            </a:r>
            <a:r>
              <a:rPr lang="nl-BE" b="1" baseline="0" dirty="0" err="1"/>
              <a:t>balanced</a:t>
            </a:r>
            <a:r>
              <a:rPr lang="nl-BE" b="1" baseline="0" dirty="0"/>
              <a:t> </a:t>
            </a:r>
            <a:r>
              <a:rPr lang="nl-BE" b="1" baseline="0" dirty="0" err="1"/>
              <a:t>brain</a:t>
            </a:r>
            <a:r>
              <a:rPr lang="nl-BE" b="1" baseline="0" dirty="0"/>
              <a:t> </a:t>
            </a:r>
            <a:r>
              <a:rPr lang="nl-BE" b="1" baseline="0" dirty="0" err="1"/>
              <a:t>circulation</a:t>
            </a:r>
            <a:endParaRPr lang="nl-BE" b="1" baseline="0" dirty="0"/>
          </a:p>
          <a:p>
            <a:pPr marL="171450" indent="-171450">
              <a:buFontTx/>
              <a:buChar char="-"/>
            </a:pPr>
            <a:r>
              <a:rPr lang="nl-BE" b="1" baseline="0" dirty="0" err="1"/>
              <a:t>Mainstreaming</a:t>
            </a:r>
            <a:r>
              <a:rPr lang="nl-BE" b="1" baseline="0" dirty="0"/>
              <a:t> open </a:t>
            </a:r>
            <a:r>
              <a:rPr lang="nl-BE" b="1" baseline="0" dirty="0" err="1"/>
              <a:t>science</a:t>
            </a:r>
            <a:r>
              <a:rPr lang="nl-BE" b="1" baseline="0" dirty="0"/>
              <a:t> </a:t>
            </a:r>
            <a:r>
              <a:rPr lang="nl-BE" b="1" baseline="0" dirty="0" err="1"/>
              <a:t>practices</a:t>
            </a:r>
            <a:endParaRPr lang="nl-BE" b="1" baseline="0" dirty="0"/>
          </a:p>
          <a:p>
            <a:pPr marL="171450" indent="-171450">
              <a:buFontTx/>
              <a:buChar char="-"/>
            </a:pPr>
            <a:r>
              <a:rPr lang="nl-BE" b="1" baseline="0" dirty="0" err="1"/>
              <a:t>Reinforcing</a:t>
            </a:r>
            <a:r>
              <a:rPr lang="nl-BE" b="1" baseline="0" dirty="0"/>
              <a:t> </a:t>
            </a:r>
            <a:r>
              <a:rPr lang="nl-BE" b="1" baseline="0" dirty="0" err="1"/>
              <a:t>connectivity</a:t>
            </a:r>
            <a:r>
              <a:rPr lang="nl-BE" b="1" baseline="0" dirty="0"/>
              <a:t> </a:t>
            </a:r>
            <a:r>
              <a:rPr lang="nl-BE" b="1" baseline="0" dirty="0" err="1"/>
              <a:t>with</a:t>
            </a:r>
            <a:r>
              <a:rPr lang="nl-BE" b="1" baseline="0" dirty="0"/>
              <a:t> </a:t>
            </a:r>
            <a:r>
              <a:rPr lang="nl-BE" b="1" baseline="0" dirty="0" err="1"/>
              <a:t>local</a:t>
            </a:r>
            <a:r>
              <a:rPr lang="nl-BE" b="1" baseline="0" dirty="0"/>
              <a:t> </a:t>
            </a:r>
            <a:r>
              <a:rPr lang="nl-BE" b="1" baseline="0" dirty="0" err="1"/>
              <a:t>ecosystems</a:t>
            </a:r>
            <a:r>
              <a:rPr lang="nl-BE" b="1" baseline="0" dirty="0"/>
              <a:t>, in </a:t>
            </a:r>
            <a:r>
              <a:rPr lang="nl-BE" b="1" baseline="0" dirty="0" err="1"/>
              <a:t>particular</a:t>
            </a:r>
            <a:r>
              <a:rPr lang="nl-BE" b="1" baseline="0" dirty="0"/>
              <a:t> </a:t>
            </a:r>
            <a:r>
              <a:rPr lang="nl-BE" b="1" baseline="0" dirty="0" err="1"/>
              <a:t>academia</a:t>
            </a:r>
            <a:r>
              <a:rPr lang="nl-BE" b="1" baseline="0" dirty="0"/>
              <a:t>-business cooperation</a:t>
            </a:r>
          </a:p>
          <a:p>
            <a:pPr marL="171450" indent="-171450">
              <a:buFontTx/>
              <a:buChar char="-"/>
            </a:pPr>
            <a:r>
              <a:rPr lang="nl-BE" b="1" baseline="0" dirty="0"/>
              <a:t>Engaging with citizens, cities, and society</a:t>
            </a:r>
            <a:endParaRPr lang="en-GB" sz="1200" b="1" kern="1200" baseline="0" dirty="0">
              <a:solidFill>
                <a:schemeClr val="tx1"/>
              </a:solidFill>
              <a:effectLst/>
              <a:latin typeface="+mn-lt"/>
              <a:ea typeface="+mn-ea"/>
              <a:cs typeface="+mn-cs"/>
            </a:endParaRPr>
          </a:p>
          <a:p>
            <a:pPr marL="171450" indent="-171450">
              <a:buFontTx/>
              <a:buChar char="-"/>
            </a:pPr>
            <a:r>
              <a:rPr lang="en-GB" sz="1200" b="1" kern="1200" dirty="0">
                <a:solidFill>
                  <a:schemeClr val="tx1"/>
                </a:solidFill>
                <a:effectLst/>
                <a:latin typeface="+mn-lt"/>
                <a:ea typeface="+mn-ea"/>
                <a:cs typeface="+mn-cs"/>
              </a:rPr>
              <a:t>European Universities initiative, currently piloted under Erasmus+ and supported through Horizon 2020 </a:t>
            </a:r>
            <a:endParaRPr lang="nl-BE" b="1" baseline="0" dirty="0"/>
          </a:p>
        </p:txBody>
      </p:sp>
      <p:sp>
        <p:nvSpPr>
          <p:cNvPr id="4" name="Slide Number Placeholder 3"/>
          <p:cNvSpPr>
            <a:spLocks noGrp="1"/>
          </p:cNvSpPr>
          <p:nvPr>
            <p:ph type="sldNum" sz="quarter" idx="10"/>
          </p:nvPr>
        </p:nvSpPr>
        <p:spPr/>
        <p:txBody>
          <a:bodyPr/>
          <a:lstStyle/>
          <a:p>
            <a:fld id="{4AB398C7-8445-44D0-AC1E-55CA2C76906A}" type="slidenum">
              <a:rPr lang="fr-BE" smtClean="0"/>
              <a:t>10</a:t>
            </a:fld>
            <a:endParaRPr lang="fr-BE"/>
          </a:p>
        </p:txBody>
      </p:sp>
    </p:spTree>
    <p:extLst>
      <p:ext uri="{BB962C8B-B14F-4D97-AF65-F5344CB8AC3E}">
        <p14:creationId xmlns:p14="http://schemas.microsoft.com/office/powerpoint/2010/main" val="429026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11</a:t>
            </a:fld>
            <a:endParaRPr lang="fr-BE"/>
          </a:p>
        </p:txBody>
      </p:sp>
    </p:spTree>
    <p:extLst>
      <p:ext uri="{BB962C8B-B14F-4D97-AF65-F5344CB8AC3E}">
        <p14:creationId xmlns:p14="http://schemas.microsoft.com/office/powerpoint/2010/main" val="304262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12</a:t>
            </a:fld>
            <a:endParaRPr lang="fr-BE"/>
          </a:p>
        </p:txBody>
      </p:sp>
    </p:spTree>
    <p:extLst>
      <p:ext uri="{BB962C8B-B14F-4D97-AF65-F5344CB8AC3E}">
        <p14:creationId xmlns:p14="http://schemas.microsoft.com/office/powerpoint/2010/main" val="291500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13</a:t>
            </a:fld>
            <a:endParaRPr lang="fr-BE"/>
          </a:p>
        </p:txBody>
      </p:sp>
    </p:spTree>
    <p:extLst>
      <p:ext uri="{BB962C8B-B14F-4D97-AF65-F5344CB8AC3E}">
        <p14:creationId xmlns:p14="http://schemas.microsoft.com/office/powerpoint/2010/main" val="422602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1" kern="1200" dirty="0">
                <a:solidFill>
                  <a:schemeClr val="tx1"/>
                </a:solidFill>
                <a:effectLst/>
                <a:latin typeface="+mn-lt"/>
                <a:ea typeface="+mn-ea"/>
                <a:cs typeface="+mn-cs"/>
              </a:rPr>
              <a:t>Article 20 (3) of the HE Common Understanding providing that the work programme may foresee the possibility for legal entities from low R&amp;I performing Member States to join already selected collaborative R&amp;I actions, subject to the agreement of the respective consortium. and provided that legal entities from such Member States are not yet participating in it. </a:t>
            </a:r>
            <a:endParaRPr lang="fr-BE" b="1" dirty="0"/>
          </a:p>
        </p:txBody>
      </p:sp>
      <p:sp>
        <p:nvSpPr>
          <p:cNvPr id="4" name="Slide Number Placeholder 3"/>
          <p:cNvSpPr>
            <a:spLocks noGrp="1"/>
          </p:cNvSpPr>
          <p:nvPr>
            <p:ph type="sldNum" sz="quarter" idx="10"/>
          </p:nvPr>
        </p:nvSpPr>
        <p:spPr/>
        <p:txBody>
          <a:bodyPr/>
          <a:lstStyle/>
          <a:p>
            <a:fld id="{4AB398C7-8445-44D0-AC1E-55CA2C76906A}" type="slidenum">
              <a:rPr lang="fr-BE" smtClean="0"/>
              <a:t>14</a:t>
            </a:fld>
            <a:endParaRPr lang="fr-BE"/>
          </a:p>
        </p:txBody>
      </p:sp>
    </p:spTree>
    <p:extLst>
      <p:ext uri="{BB962C8B-B14F-4D97-AF65-F5344CB8AC3E}">
        <p14:creationId xmlns:p14="http://schemas.microsoft.com/office/powerpoint/2010/main" val="371841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a:p>
        </p:txBody>
      </p:sp>
      <p:sp>
        <p:nvSpPr>
          <p:cNvPr id="4" name="Slide Number Placeholder 3"/>
          <p:cNvSpPr>
            <a:spLocks noGrp="1"/>
          </p:cNvSpPr>
          <p:nvPr>
            <p:ph type="sldNum" sz="quarter" idx="10"/>
          </p:nvPr>
        </p:nvSpPr>
        <p:spPr/>
        <p:txBody>
          <a:bodyPr/>
          <a:lstStyle/>
          <a:p>
            <a:fld id="{4AB398C7-8445-44D0-AC1E-55CA2C76906A}" type="slidenum">
              <a:rPr lang="fr-BE" smtClean="0"/>
              <a:t>16</a:t>
            </a:fld>
            <a:endParaRPr lang="fr-BE"/>
          </a:p>
        </p:txBody>
      </p:sp>
    </p:spTree>
    <p:extLst>
      <p:ext uri="{BB962C8B-B14F-4D97-AF65-F5344CB8AC3E}">
        <p14:creationId xmlns:p14="http://schemas.microsoft.com/office/powerpoint/2010/main" val="418515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b="1" dirty="0"/>
              <a:t>ERA </a:t>
            </a:r>
            <a:r>
              <a:rPr lang="fr-BE" b="1" dirty="0" err="1"/>
              <a:t>Fellowships</a:t>
            </a:r>
            <a:r>
              <a:rPr lang="fr-BE" b="1" dirty="0"/>
              <a:t> – </a:t>
            </a:r>
            <a:r>
              <a:rPr lang="fr-BE" b="1" dirty="0" err="1"/>
              <a:t>is</a:t>
            </a:r>
            <a:r>
              <a:rPr lang="fr-BE" b="1" dirty="0"/>
              <a:t> </a:t>
            </a:r>
            <a:r>
              <a:rPr lang="fr-BE" b="1" dirty="0" err="1"/>
              <a:t>this</a:t>
            </a:r>
            <a:r>
              <a:rPr lang="fr-BE" b="1" dirty="0"/>
              <a:t> a </a:t>
            </a:r>
            <a:r>
              <a:rPr lang="fr-BE" b="1" dirty="0" err="1"/>
              <a:t>complete</a:t>
            </a:r>
            <a:r>
              <a:rPr lang="fr-BE" b="1" dirty="0"/>
              <a:t> new </a:t>
            </a:r>
            <a:r>
              <a:rPr lang="fr-BE" b="1" dirty="0" err="1"/>
              <a:t>scheme</a:t>
            </a:r>
            <a:r>
              <a:rPr lang="fr-BE" b="1" dirty="0"/>
              <a:t>?!!</a:t>
            </a:r>
          </a:p>
          <a:p>
            <a:pPr marL="171450" indent="-171450">
              <a:buFontTx/>
              <a:buChar char="-"/>
            </a:pPr>
            <a:r>
              <a:rPr lang="en-GB" sz="1200" b="1" kern="1200" dirty="0">
                <a:solidFill>
                  <a:schemeClr val="tx1"/>
                </a:solidFill>
                <a:effectLst/>
                <a:latin typeface="+mn-lt"/>
                <a:ea typeface="+mn-ea"/>
                <a:cs typeface="+mn-cs"/>
              </a:rPr>
              <a:t>Fellowships are open to researchers of any nationality who wish to engage in R&amp;I projects by either coming to Europe from any country in the world or moving within Europe to a Widening Country.</a:t>
            </a:r>
            <a:r>
              <a:rPr lang="en-FR" b="1" dirty="0">
                <a:effectLst/>
              </a:rPr>
              <a:t> </a:t>
            </a:r>
          </a:p>
          <a:p>
            <a:pPr marL="171450" indent="-171450">
              <a:buFontTx/>
              <a:buChar char="-"/>
            </a:pPr>
            <a:endParaRPr lang="fr-BE" b="1" dirty="0"/>
          </a:p>
        </p:txBody>
      </p:sp>
      <p:sp>
        <p:nvSpPr>
          <p:cNvPr id="4" name="Slide Number Placeholder 3"/>
          <p:cNvSpPr>
            <a:spLocks noGrp="1"/>
          </p:cNvSpPr>
          <p:nvPr>
            <p:ph type="sldNum" sz="quarter" idx="10"/>
          </p:nvPr>
        </p:nvSpPr>
        <p:spPr/>
        <p:txBody>
          <a:bodyPr/>
          <a:lstStyle/>
          <a:p>
            <a:fld id="{4AB398C7-8445-44D0-AC1E-55CA2C76906A}" type="slidenum">
              <a:rPr lang="fr-BE" smtClean="0"/>
              <a:t>17</a:t>
            </a:fld>
            <a:endParaRPr lang="fr-BE"/>
          </a:p>
        </p:txBody>
      </p:sp>
    </p:spTree>
    <p:extLst>
      <p:ext uri="{BB962C8B-B14F-4D97-AF65-F5344CB8AC3E}">
        <p14:creationId xmlns:p14="http://schemas.microsoft.com/office/powerpoint/2010/main" val="1759676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sp>
        <p:nvSpPr>
          <p:cNvPr id="35"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36"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37" name="Straight Connector 3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3608" y="3904319"/>
            <a:ext cx="1001297" cy="1328882"/>
          </a:xfrm>
          <a:prstGeom prst="rect">
            <a:avLst/>
          </a:prstGeom>
        </p:spPr>
      </p:pic>
    </p:spTree>
    <p:extLst>
      <p:ext uri="{BB962C8B-B14F-4D97-AF65-F5344CB8AC3E}">
        <p14:creationId xmlns:p14="http://schemas.microsoft.com/office/powerpoint/2010/main" val="978098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175877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453000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016761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806531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463767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61522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87329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647786"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00000" cy="314888"/>
          </a:xfrm>
          <a:prstGeom prst="rect">
            <a:avLst/>
          </a:prstGeom>
        </p:spPr>
      </p:pic>
    </p:spTree>
    <p:extLst>
      <p:ext uri="{BB962C8B-B14F-4D97-AF65-F5344CB8AC3E}">
        <p14:creationId xmlns:p14="http://schemas.microsoft.com/office/powerpoint/2010/main" val="48307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3142" t="13884" r="11850" b="23476"/>
          <a:stretch/>
        </p:blipFill>
        <p:spPr>
          <a:xfrm>
            <a:off x="8640000" y="5940000"/>
            <a:ext cx="3168352" cy="792088"/>
          </a:xfrm>
          <a:prstGeom prst="rect">
            <a:avLst/>
          </a:prstGeom>
        </p:spPr>
      </p:pic>
    </p:spTree>
    <p:extLst>
      <p:ext uri="{BB962C8B-B14F-4D97-AF65-F5344CB8AC3E}">
        <p14:creationId xmlns:p14="http://schemas.microsoft.com/office/powerpoint/2010/main" val="406716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5438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75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9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70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02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83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58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302357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33541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7983" y="3155200"/>
            <a:ext cx="10156297" cy="1050966"/>
          </a:xfrm>
        </p:spPr>
        <p:txBody>
          <a:bodyPr/>
          <a:lstStyle/>
          <a:p>
            <a:pPr algn="ctr"/>
            <a:r>
              <a:rPr lang="en-US" sz="4800" b="1" dirty="0"/>
              <a:t>Widening actions in HE</a:t>
            </a:r>
            <a:endParaRPr lang="en-GB" sz="4800" dirty="0"/>
          </a:p>
        </p:txBody>
      </p:sp>
      <p:sp>
        <p:nvSpPr>
          <p:cNvPr id="9" name="Subtitle 2"/>
          <p:cNvSpPr>
            <a:spLocks noGrp="1"/>
          </p:cNvSpPr>
          <p:nvPr>
            <p:ph type="subTitle" idx="1"/>
          </p:nvPr>
        </p:nvSpPr>
        <p:spPr>
          <a:xfrm>
            <a:off x="1037983" y="595170"/>
            <a:ext cx="10156297" cy="488568"/>
          </a:xfrm>
        </p:spPr>
        <p:txBody>
          <a:bodyPr/>
          <a:lstStyle/>
          <a:p>
            <a:r>
              <a:rPr lang="fr-BE" dirty="0"/>
              <a:t>HORIZON EUROPE</a:t>
            </a:r>
            <a:endParaRPr lang="en-GB" dirty="0"/>
          </a:p>
        </p:txBody>
      </p:sp>
      <p:sp>
        <p:nvSpPr>
          <p:cNvPr id="2" name="Rectangle 1"/>
          <p:cNvSpPr/>
          <p:nvPr/>
        </p:nvSpPr>
        <p:spPr>
          <a:xfrm>
            <a:off x="750686" y="1427777"/>
            <a:ext cx="10730890" cy="1569660"/>
          </a:xfrm>
          <a:prstGeom prst="rect">
            <a:avLst/>
          </a:prstGeom>
        </p:spPr>
        <p:txBody>
          <a:bodyPr wrap="square">
            <a:spAutoFit/>
          </a:bodyPr>
          <a:lstStyle/>
          <a:p>
            <a:pPr algn="ctr"/>
            <a:r>
              <a:rPr lang="en-IE" sz="3200" b="1" cap="small" dirty="0">
                <a:solidFill>
                  <a:schemeClr val="tx2">
                    <a:lumMod val="75000"/>
                  </a:schemeClr>
                </a:solidFill>
              </a:rPr>
              <a:t>horizon </a:t>
            </a:r>
            <a:r>
              <a:rPr lang="en-IE" sz="3200" b="1" cap="small" dirty="0" err="1">
                <a:solidFill>
                  <a:schemeClr val="tx2">
                    <a:lumMod val="75000"/>
                  </a:schemeClr>
                </a:solidFill>
              </a:rPr>
              <a:t>europe</a:t>
            </a:r>
            <a:r>
              <a:rPr lang="en-IE" sz="3200" b="1" cap="small" dirty="0">
                <a:solidFill>
                  <a:schemeClr val="tx2">
                    <a:lumMod val="75000"/>
                  </a:schemeClr>
                </a:solidFill>
              </a:rPr>
              <a:t> programme: </a:t>
            </a:r>
          </a:p>
          <a:p>
            <a:pPr algn="ctr"/>
            <a:r>
              <a:rPr lang="en-IE" sz="3200" b="1" cap="small" dirty="0">
                <a:solidFill>
                  <a:schemeClr val="tx2">
                    <a:lumMod val="75000"/>
                  </a:schemeClr>
                </a:solidFill>
              </a:rPr>
              <a:t>opportunities for the outermost regions</a:t>
            </a:r>
          </a:p>
          <a:p>
            <a:pPr algn="ctr"/>
            <a:r>
              <a:rPr lang="en-US" sz="3200" b="1" dirty="0">
                <a:solidFill>
                  <a:schemeClr val="tx2">
                    <a:lumMod val="75000"/>
                  </a:schemeClr>
                </a:solidFill>
              </a:rPr>
              <a:t>25th March 2021</a:t>
            </a:r>
            <a:endParaRPr lang="en-IE" sz="3200" b="1" cap="small" dirty="0">
              <a:solidFill>
                <a:schemeClr val="tx2">
                  <a:lumMod val="75000"/>
                </a:schemeClr>
              </a:solidFill>
            </a:endParaRPr>
          </a:p>
        </p:txBody>
      </p:sp>
      <p:sp>
        <p:nvSpPr>
          <p:cNvPr id="3" name="Rectangle 2"/>
          <p:cNvSpPr/>
          <p:nvPr/>
        </p:nvSpPr>
        <p:spPr>
          <a:xfrm>
            <a:off x="750686" y="4996934"/>
            <a:ext cx="6774290" cy="1938992"/>
          </a:xfrm>
          <a:prstGeom prst="rect">
            <a:avLst/>
          </a:prstGeom>
        </p:spPr>
        <p:txBody>
          <a:bodyPr wrap="none">
            <a:spAutoFit/>
          </a:bodyPr>
          <a:lstStyle/>
          <a:p>
            <a:pPr lvl="0"/>
            <a:r>
              <a:rPr lang="pt-BR" sz="2400" dirty="0">
                <a:solidFill>
                  <a:srgbClr val="4D4D4D"/>
                </a:solidFill>
              </a:rPr>
              <a:t>Joao ALBUQUERQUE SILVA (Policy Officer</a:t>
            </a:r>
            <a:r>
              <a:rPr lang="pt-BR" sz="2400" dirty="0" smtClean="0">
                <a:solidFill>
                  <a:srgbClr val="4D4D4D"/>
                </a:solidFill>
              </a:rPr>
              <a:t>)</a:t>
            </a:r>
          </a:p>
          <a:p>
            <a:pPr lvl="0"/>
            <a:r>
              <a:rPr lang="pt-BR" sz="2400" dirty="0" smtClean="0">
                <a:solidFill>
                  <a:srgbClr val="4D4D4D"/>
                </a:solidFill>
              </a:rPr>
              <a:t>Adeline KROLL (Policy Officer)</a:t>
            </a:r>
          </a:p>
          <a:p>
            <a:pPr lvl="0"/>
            <a:r>
              <a:rPr lang="pt-BR" sz="2400" dirty="0" smtClean="0">
                <a:solidFill>
                  <a:srgbClr val="4D4D4D"/>
                </a:solidFill>
              </a:rPr>
              <a:t>Stefan WEIERS (Head of Sector) </a:t>
            </a:r>
            <a:endParaRPr lang="pt-BR" sz="2400" dirty="0">
              <a:solidFill>
                <a:srgbClr val="4D4D4D"/>
              </a:solidFill>
            </a:endParaRPr>
          </a:p>
          <a:p>
            <a:pPr lvl="0"/>
            <a:r>
              <a:rPr lang="pt-BR" sz="2400" dirty="0">
                <a:solidFill>
                  <a:srgbClr val="4D4D4D"/>
                </a:solidFill>
              </a:rPr>
              <a:t>DG R&amp;I</a:t>
            </a:r>
          </a:p>
          <a:p>
            <a:pPr lvl="0"/>
            <a:r>
              <a:rPr lang="pt-BR" sz="2400" dirty="0">
                <a:solidFill>
                  <a:srgbClr val="4D4D4D"/>
                </a:solidFill>
              </a:rPr>
              <a:t>Unit </a:t>
            </a:r>
            <a:r>
              <a:rPr lang="pt-BR" sz="2400" dirty="0" smtClean="0">
                <a:solidFill>
                  <a:srgbClr val="4D4D4D"/>
                </a:solidFill>
              </a:rPr>
              <a:t>A2 </a:t>
            </a:r>
            <a:r>
              <a:rPr lang="pt-BR" sz="2400" dirty="0">
                <a:solidFill>
                  <a:srgbClr val="4D4D4D"/>
                </a:solidFill>
              </a:rPr>
              <a:t>– ERA </a:t>
            </a:r>
            <a:r>
              <a:rPr lang="pt-BR" sz="2400" dirty="0" smtClean="0">
                <a:solidFill>
                  <a:srgbClr val="4D4D4D"/>
                </a:solidFill>
              </a:rPr>
              <a:t>Governance and Implementation </a:t>
            </a:r>
            <a:endParaRPr lang="en-US" sz="2400" dirty="0">
              <a:solidFill>
                <a:srgbClr val="4D4D4D"/>
              </a:solidFill>
            </a:endParaRPr>
          </a:p>
        </p:txBody>
      </p:sp>
    </p:spTree>
    <p:extLst>
      <p:ext uri="{BB962C8B-B14F-4D97-AF65-F5344CB8AC3E}">
        <p14:creationId xmlns:p14="http://schemas.microsoft.com/office/powerpoint/2010/main" val="343271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68000"/>
            <a:ext cx="10968487" cy="600164"/>
          </a:xfrm>
        </p:spPr>
        <p:txBody>
          <a:bodyPr/>
          <a:lstStyle/>
          <a:p>
            <a:r>
              <a:rPr lang="en-US" dirty="0"/>
              <a:t>Networks of HEIs - capacity building</a:t>
            </a:r>
            <a:endParaRPr lang="en-GB" dirty="0"/>
          </a:p>
        </p:txBody>
      </p:sp>
      <p:sp>
        <p:nvSpPr>
          <p:cNvPr id="3" name="Content Placeholder 2"/>
          <p:cNvSpPr txBox="1">
            <a:spLocks/>
          </p:cNvSpPr>
          <p:nvPr/>
        </p:nvSpPr>
        <p:spPr>
          <a:xfrm>
            <a:off x="1033730" y="1246256"/>
            <a:ext cx="11080530" cy="4786483"/>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000" b="1" dirty="0"/>
              <a:t>Target groups:</a:t>
            </a:r>
          </a:p>
          <a:p>
            <a:pPr>
              <a:spcAft>
                <a:spcPts val="600"/>
              </a:spcAft>
            </a:pPr>
            <a:r>
              <a:rPr lang="en-US" sz="2000" dirty="0"/>
              <a:t>For networks of HEI (and associated partner </a:t>
            </a:r>
            <a:r>
              <a:rPr lang="en-US" sz="2000" dirty="0" err="1"/>
              <a:t>organisations</a:t>
            </a:r>
            <a:r>
              <a:rPr lang="en-US" sz="2000" dirty="0"/>
              <a:t> and businesses) with balanced geographic coverage; HEI not present yet in the 41 European Universities pilot alliances</a:t>
            </a:r>
          </a:p>
          <a:p>
            <a:r>
              <a:rPr lang="en-US" sz="2000" dirty="0"/>
              <a:t>Bulk of support to universities, higher education institutions, academies of science, public </a:t>
            </a:r>
            <a:r>
              <a:rPr lang="en-US" sz="2000" dirty="0" err="1"/>
              <a:t>organisations</a:t>
            </a:r>
            <a:r>
              <a:rPr lang="en-US" sz="2000" dirty="0"/>
              <a:t>,… located in widening countries</a:t>
            </a:r>
          </a:p>
          <a:p>
            <a:pPr marL="0" indent="0">
              <a:spcAft>
                <a:spcPts val="600"/>
              </a:spcAft>
              <a:buFont typeface="Arial" panose="020B0604020202020204" pitchFamily="34" charset="0"/>
              <a:buNone/>
            </a:pPr>
            <a:r>
              <a:rPr lang="en-US" sz="2000" b="1" dirty="0"/>
              <a:t>Purpose:</a:t>
            </a:r>
          </a:p>
          <a:p>
            <a:pPr>
              <a:spcAft>
                <a:spcPts val="600"/>
              </a:spcAft>
            </a:pPr>
            <a:r>
              <a:rPr lang="en-US" sz="2000" dirty="0"/>
              <a:t>Building integrated networks, getting ready for future European Universities initiative</a:t>
            </a:r>
          </a:p>
          <a:p>
            <a:pPr>
              <a:spcAft>
                <a:spcPts val="3000"/>
              </a:spcAft>
            </a:pPr>
            <a:r>
              <a:rPr lang="en-US" sz="2000" dirty="0"/>
              <a:t>Supporting </a:t>
            </a:r>
            <a:r>
              <a:rPr lang="en-US" sz="2000" u="sng" dirty="0"/>
              <a:t>institutional transformation</a:t>
            </a:r>
            <a:r>
              <a:rPr lang="en-US" sz="2000" dirty="0"/>
              <a:t> in cooperative setting</a:t>
            </a:r>
          </a:p>
          <a:p>
            <a:pPr marL="0" indent="0">
              <a:spcAft>
                <a:spcPts val="600"/>
              </a:spcAft>
              <a:buFont typeface="Arial" panose="020B0604020202020204" pitchFamily="34" charset="0"/>
              <a:buNone/>
            </a:pPr>
            <a:r>
              <a:rPr lang="en-US" sz="2000" b="1" i="1" dirty="0"/>
              <a:t>Towards a European Excellence Initiative in support of universities</a:t>
            </a:r>
          </a:p>
          <a:p>
            <a:pPr lvl="1">
              <a:spcBef>
                <a:spcPts val="0"/>
              </a:spcBef>
              <a:spcAft>
                <a:spcPts val="600"/>
              </a:spcAft>
            </a:pPr>
            <a:r>
              <a:rPr lang="en-US" i="1" dirty="0"/>
              <a:t>&gt;2022, currently co-creation with university sector, Member States, stakeholders</a:t>
            </a:r>
          </a:p>
          <a:p>
            <a:pPr lvl="1">
              <a:spcBef>
                <a:spcPts val="0"/>
              </a:spcBef>
              <a:spcAft>
                <a:spcPts val="600"/>
              </a:spcAft>
            </a:pPr>
            <a:r>
              <a:rPr lang="en-US" i="1" dirty="0"/>
              <a:t>Key: excellence in education, research, innovation, global competitiveness</a:t>
            </a:r>
          </a:p>
          <a:p>
            <a:pPr marL="914400" lvl="2" indent="0">
              <a:spcBef>
                <a:spcPts val="0"/>
              </a:spcBef>
              <a:spcAft>
                <a:spcPts val="600"/>
              </a:spcAft>
              <a:buNone/>
            </a:pPr>
            <a:endParaRPr lang="en-US" sz="2000" dirty="0"/>
          </a:p>
        </p:txBody>
      </p:sp>
      <p:sp>
        <p:nvSpPr>
          <p:cNvPr id="4" name="Rectangle 3"/>
          <p:cNvSpPr/>
          <p:nvPr/>
        </p:nvSpPr>
        <p:spPr>
          <a:xfrm>
            <a:off x="976220" y="4592367"/>
            <a:ext cx="10034680" cy="12939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24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5"/>
            <a:ext cx="10515600" cy="1431681"/>
          </a:xfrm>
        </p:spPr>
        <p:txBody>
          <a:bodyPr anchor="t" anchorCtr="0"/>
          <a:lstStyle/>
          <a:p>
            <a:r>
              <a:rPr lang="en-US" sz="2400" dirty="0">
                <a:ea typeface="MS Gothic" charset="-128"/>
              </a:rPr>
              <a:t> </a:t>
            </a:r>
            <a:r>
              <a:rPr lang="en-US" dirty="0">
                <a:ea typeface="MS Gothic" charset="-128"/>
              </a:rPr>
              <a:t>TWINNING</a:t>
            </a:r>
            <a:br>
              <a:rPr lang="en-US" dirty="0">
                <a:ea typeface="MS Gothic" charset="-128"/>
              </a:rPr>
            </a:br>
            <a:r>
              <a:rPr lang="en-US" sz="2400" dirty="0">
                <a:ea typeface="MS Gothic" charset="-128"/>
              </a:rPr>
              <a:t/>
            </a:r>
            <a:br>
              <a:rPr lang="en-US" sz="2400" dirty="0">
                <a:ea typeface="MS Gothic" charset="-128"/>
              </a:rPr>
            </a:br>
            <a:endParaRPr lang="en-GB" sz="2400"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973394" y="948690"/>
            <a:ext cx="10380406" cy="5909310"/>
          </a:xfrm>
          <a:prstGeom prst="rect">
            <a:avLst/>
          </a:prstGeom>
        </p:spPr>
        <p:txBody>
          <a:bodyPr wrap="square">
            <a:spAutoFit/>
          </a:bodyPr>
          <a:lstStyle/>
          <a:p>
            <a:r>
              <a:rPr lang="en-US" sz="2000" b="1" dirty="0"/>
              <a:t>Policy objective</a:t>
            </a:r>
            <a:r>
              <a:rPr lang="en-US" sz="2000" dirty="0"/>
              <a:t>: strengthen a defined field of research in a university or research </a:t>
            </a:r>
            <a:r>
              <a:rPr lang="en-US" sz="2000" dirty="0" err="1"/>
              <a:t>organisation</a:t>
            </a:r>
            <a:r>
              <a:rPr lang="en-US" sz="2000" dirty="0"/>
              <a:t> by linking it with at least two leading research institutions in other Member States or Associated Countries in the chosen scientific domain.</a:t>
            </a:r>
          </a:p>
          <a:p>
            <a:endParaRPr lang="en-US" sz="2000" b="1" dirty="0"/>
          </a:p>
          <a:p>
            <a:r>
              <a:rPr lang="en-US" sz="2000" b="1" dirty="0"/>
              <a:t>How</a:t>
            </a:r>
            <a:r>
              <a:rPr lang="en-US" sz="2000" dirty="0"/>
              <a:t>: </a:t>
            </a:r>
          </a:p>
          <a:p>
            <a:pPr marL="285750" indent="-285750">
              <a:buFont typeface="Arial" panose="020B0604020202020204" pitchFamily="34" charset="0"/>
              <a:buChar char="•"/>
            </a:pPr>
            <a:r>
              <a:rPr lang="en-US" sz="2000" dirty="0"/>
              <a:t>CSA grant (in H2020 up to 3 years and 1,2 million €) involving the coordinator established in an eligible country,</a:t>
            </a:r>
          </a:p>
          <a:p>
            <a:pPr marL="285750" indent="-285750">
              <a:buFont typeface="Arial" panose="020B0604020202020204" pitchFamily="34" charset="0"/>
              <a:buChar char="•"/>
            </a:pPr>
            <a:r>
              <a:rPr lang="en-US" sz="2000" dirty="0"/>
              <a:t>comprehensive scientific strategy for stepping up and stimulating scientific excellence and innovation capacity in a defined area of research,</a:t>
            </a:r>
          </a:p>
          <a:p>
            <a:pPr marL="285750" indent="-285750">
              <a:buFont typeface="Arial" panose="020B0604020202020204" pitchFamily="34" charset="0"/>
              <a:buChar char="•"/>
            </a:pPr>
            <a:r>
              <a:rPr lang="en-US" sz="2000" dirty="0"/>
              <a:t>clear outline of the scientific quality of the partners involved,</a:t>
            </a:r>
          </a:p>
          <a:p>
            <a:pPr marL="285750" indent="-285750">
              <a:buFont typeface="Arial" panose="020B0604020202020204" pitchFamily="34" charset="0"/>
              <a:buChar char="•"/>
            </a:pPr>
            <a:r>
              <a:rPr lang="en-US" sz="2000" dirty="0"/>
              <a:t>dedicated work package or task focused on strengthening the research management and administration skills of the coordinating institution, </a:t>
            </a:r>
          </a:p>
          <a:p>
            <a:pPr marL="285750" indent="-285750">
              <a:buFont typeface="Arial" panose="020B0604020202020204" pitchFamily="34" charset="0"/>
              <a:buChar char="•"/>
            </a:pPr>
            <a:r>
              <a:rPr lang="en-US" sz="2000" dirty="0"/>
              <a:t>research, consumables and small equipment costs become eligible</a:t>
            </a:r>
          </a:p>
          <a:p>
            <a:pPr marL="285750" indent="-285750">
              <a:buFont typeface="Arial" panose="020B0604020202020204" pitchFamily="34" charset="0"/>
              <a:buChar char="•"/>
            </a:pPr>
            <a:endParaRPr lang="en-US" sz="2000" dirty="0"/>
          </a:p>
          <a:p>
            <a:r>
              <a:rPr lang="en-US" sz="2000" b="1" dirty="0"/>
              <a:t>Scale of operation:</a:t>
            </a:r>
            <a:r>
              <a:rPr lang="en-US" sz="2000" dirty="0"/>
              <a:t> Set of activities include some of the following: short-term staff exchanges; expert visits and short term on-site or virtual training; workshops; conference attendance; </a:t>
            </a:r>
            <a:r>
              <a:rPr lang="en-US" sz="2000" dirty="0" err="1"/>
              <a:t>organisation</a:t>
            </a:r>
            <a:r>
              <a:rPr lang="en-US" sz="2000" dirty="0"/>
              <a:t> of joint summer school type activities; dissemination and outreach activities.</a:t>
            </a:r>
          </a:p>
          <a:p>
            <a:endParaRPr lang="en-US" dirty="0"/>
          </a:p>
        </p:txBody>
      </p:sp>
    </p:spTree>
    <p:extLst>
      <p:ext uri="{BB962C8B-B14F-4D97-AF65-F5344CB8AC3E}">
        <p14:creationId xmlns:p14="http://schemas.microsoft.com/office/powerpoint/2010/main" val="102056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5"/>
            <a:ext cx="10515600" cy="1431681"/>
          </a:xfrm>
        </p:spPr>
        <p:txBody>
          <a:bodyPr anchor="t" anchorCtr="0"/>
          <a:lstStyle/>
          <a:p>
            <a:r>
              <a:rPr lang="en-US" dirty="0">
                <a:ea typeface="MS Gothic" charset="-128"/>
              </a:rPr>
              <a:t>COST</a:t>
            </a:r>
            <a:br>
              <a:rPr lang="en-US" dirty="0">
                <a:ea typeface="MS Gothic" charset="-128"/>
              </a:rPr>
            </a:br>
            <a:r>
              <a:rPr lang="en-US" dirty="0">
                <a:ea typeface="MS Gothic" charset="-128"/>
              </a:rPr>
              <a:t/>
            </a:r>
            <a:br>
              <a:rPr lang="en-US" dirty="0">
                <a:ea typeface="MS Gothic" charset="-128"/>
              </a:rPr>
            </a:br>
            <a:endParaRPr lang="en-GB"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1152832" y="1588277"/>
            <a:ext cx="10096500" cy="4031873"/>
          </a:xfrm>
          <a:prstGeom prst="rect">
            <a:avLst/>
          </a:prstGeom>
        </p:spPr>
        <p:txBody>
          <a:bodyPr wrap="square">
            <a:spAutoFit/>
          </a:bodyPr>
          <a:lstStyle/>
          <a:p>
            <a:r>
              <a:rPr lang="en-US" sz="2000" b="1" dirty="0"/>
              <a:t>Policy objective: </a:t>
            </a:r>
            <a:r>
              <a:rPr lang="en-US" sz="2000" dirty="0"/>
              <a:t>to</a:t>
            </a:r>
            <a:r>
              <a:rPr lang="en-US" sz="2000" b="1" dirty="0"/>
              <a:t> </a:t>
            </a:r>
            <a:r>
              <a:rPr lang="en-US" sz="2000" dirty="0"/>
              <a:t>give opportunity to widening countries to get involved in European and international research initiatives and to benefit from exposure to leading scientists in their field. In HE COST will become an integral part of the Widening part with ambitious set of KPIs (at least 50% of the budget at the benefit of the coordinator, 80% of actions with significant widening dimension); strengthen innovation dimension  and better synergies with other widening actions.</a:t>
            </a:r>
          </a:p>
          <a:p>
            <a:endParaRPr lang="en-US" sz="2000" b="1" dirty="0"/>
          </a:p>
          <a:p>
            <a:r>
              <a:rPr lang="en-US" sz="2000" b="1" dirty="0"/>
              <a:t>Expected impact: </a:t>
            </a:r>
          </a:p>
          <a:p>
            <a:pPr marL="285750" indent="-285750">
              <a:buFont typeface="Arial" panose="020B0604020202020204" pitchFamily="34" charset="0"/>
              <a:buChar char="•"/>
            </a:pPr>
            <a:r>
              <a:rPr lang="en-US" sz="2000" dirty="0"/>
              <a:t>increased participation of widening countries in European research activities and higher success rates</a:t>
            </a:r>
          </a:p>
          <a:p>
            <a:pPr marL="285750" indent="-285750">
              <a:buFont typeface="Arial" panose="020B0604020202020204" pitchFamily="34" charset="0"/>
              <a:buChar char="•"/>
            </a:pPr>
            <a:r>
              <a:rPr lang="en-US" sz="2000" dirty="0"/>
              <a:t>networking and brain circulation in line with ERA principles</a:t>
            </a:r>
          </a:p>
          <a:p>
            <a:endParaRPr lang="en-US" dirty="0"/>
          </a:p>
          <a:p>
            <a:endParaRPr lang="en-US" dirty="0"/>
          </a:p>
        </p:txBody>
      </p:sp>
    </p:spTree>
    <p:extLst>
      <p:ext uri="{BB962C8B-B14F-4D97-AF65-F5344CB8AC3E}">
        <p14:creationId xmlns:p14="http://schemas.microsoft.com/office/powerpoint/2010/main" val="125317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5"/>
            <a:ext cx="10515600" cy="1431681"/>
          </a:xfrm>
        </p:spPr>
        <p:txBody>
          <a:bodyPr anchor="t" anchorCtr="0"/>
          <a:lstStyle/>
          <a:p>
            <a:r>
              <a:rPr lang="en-US" sz="2400" dirty="0">
                <a:ea typeface="MS Gothic" charset="-128"/>
              </a:rPr>
              <a:t> </a:t>
            </a:r>
            <a:r>
              <a:rPr lang="en-US" dirty="0">
                <a:ea typeface="MS Gothic" charset="-128"/>
              </a:rPr>
              <a:t>NCP NETWORK for WIDENING and ERA</a:t>
            </a:r>
            <a:br>
              <a:rPr lang="en-US" dirty="0">
                <a:ea typeface="MS Gothic" charset="-128"/>
              </a:rPr>
            </a:br>
            <a:r>
              <a:rPr lang="en-US" dirty="0">
                <a:ea typeface="MS Gothic" charset="-128"/>
              </a:rPr>
              <a:t/>
            </a:r>
            <a:br>
              <a:rPr lang="en-US" dirty="0">
                <a:ea typeface="MS Gothic" charset="-128"/>
              </a:rPr>
            </a:br>
            <a:endParaRPr lang="en-GB"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1152832" y="1588277"/>
            <a:ext cx="10096500" cy="4247317"/>
          </a:xfrm>
          <a:prstGeom prst="rect">
            <a:avLst/>
          </a:prstGeom>
        </p:spPr>
        <p:txBody>
          <a:bodyPr wrap="square">
            <a:spAutoFit/>
          </a:bodyPr>
          <a:lstStyle/>
          <a:p>
            <a:r>
              <a:rPr lang="en-US" b="1" dirty="0"/>
              <a:t>Policy objective</a:t>
            </a:r>
            <a:r>
              <a:rPr lang="en-US" dirty="0"/>
              <a:t>: Reduce disparities in research performance and facilitate the trans-national co-operation between NCPs,  bridge the knowledge gap and help the less experienced entities from widening countries and regions to rapidly acquire know-how, provide better service to applicants taking into account the diversity of actors in both the Widening and ERA parts.</a:t>
            </a:r>
          </a:p>
          <a:p>
            <a:endParaRPr lang="en-US" b="1" dirty="0"/>
          </a:p>
          <a:p>
            <a:r>
              <a:rPr lang="en-US" b="1" dirty="0"/>
              <a:t>How</a:t>
            </a:r>
            <a:r>
              <a:rPr lang="en-US" dirty="0"/>
              <a:t>: </a:t>
            </a:r>
          </a:p>
          <a:p>
            <a:pPr marL="285750" indent="-285750">
              <a:buFont typeface="Arial" panose="020B0604020202020204" pitchFamily="34" charset="0"/>
              <a:buChar char="•"/>
            </a:pPr>
            <a:r>
              <a:rPr lang="en-US" dirty="0"/>
              <a:t>CSA to named beneficiary it may include financial support for third parties (FSTP)</a:t>
            </a:r>
          </a:p>
          <a:p>
            <a:pPr marL="285750" indent="-285750">
              <a:buFont typeface="Arial" panose="020B0604020202020204" pitchFamily="34" charset="0"/>
              <a:buChar char="•"/>
            </a:pPr>
            <a:r>
              <a:rPr lang="en-US" dirty="0"/>
              <a:t>Continuation of NCP WIDENET in a significantly up-scaled format</a:t>
            </a:r>
          </a:p>
          <a:p>
            <a:pPr marL="285750" indent="-285750">
              <a:buFont typeface="Arial" panose="020B0604020202020204" pitchFamily="34" charset="0"/>
              <a:buChar char="•"/>
            </a:pPr>
            <a:r>
              <a:rPr lang="en-US" dirty="0"/>
              <a:t>Effective support structure will be established to assist and support the potential clients in submitting proposals to the widening part of Horizon Europe, including professional pre-proposal checks and advice.</a:t>
            </a:r>
          </a:p>
          <a:p>
            <a:endParaRPr lang="en-US" dirty="0"/>
          </a:p>
          <a:p>
            <a:r>
              <a:rPr lang="en-US" b="1" dirty="0"/>
              <a:t>Scale of operation: </a:t>
            </a:r>
            <a:r>
              <a:rPr lang="en-US" dirty="0"/>
              <a:t>The implementation will be carried out </a:t>
            </a:r>
            <a:r>
              <a:rPr lang="en-US" b="1" dirty="0"/>
              <a:t>in work packages distinguished for Widening and ERA part</a:t>
            </a:r>
            <a:r>
              <a:rPr lang="en-US" dirty="0"/>
              <a:t> of the programme.</a:t>
            </a:r>
          </a:p>
          <a:p>
            <a:endParaRPr lang="en-US" dirty="0"/>
          </a:p>
        </p:txBody>
      </p:sp>
    </p:spTree>
    <p:extLst>
      <p:ext uri="{BB962C8B-B14F-4D97-AF65-F5344CB8AC3E}">
        <p14:creationId xmlns:p14="http://schemas.microsoft.com/office/powerpoint/2010/main" val="123437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5"/>
            <a:ext cx="10515600" cy="692429"/>
          </a:xfrm>
        </p:spPr>
        <p:txBody>
          <a:bodyPr anchor="t" anchorCtr="0"/>
          <a:lstStyle/>
          <a:p>
            <a:r>
              <a:rPr lang="en-US" dirty="0">
                <a:ea typeface="MS Gothic" charset="-128"/>
              </a:rPr>
              <a:t> HOP ON FACILITY</a:t>
            </a:r>
            <a:br>
              <a:rPr lang="en-US" dirty="0">
                <a:ea typeface="MS Gothic" charset="-128"/>
              </a:rPr>
            </a:br>
            <a:r>
              <a:rPr lang="en-US" dirty="0">
                <a:ea typeface="MS Gothic" charset="-128"/>
              </a:rPr>
              <a:t/>
            </a:r>
            <a:br>
              <a:rPr lang="en-US" dirty="0">
                <a:ea typeface="MS Gothic" charset="-128"/>
              </a:rPr>
            </a:br>
            <a:endParaRPr lang="en-GB"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838200" y="1342470"/>
            <a:ext cx="10380406" cy="4401205"/>
          </a:xfrm>
          <a:prstGeom prst="rect">
            <a:avLst/>
          </a:prstGeom>
        </p:spPr>
        <p:txBody>
          <a:bodyPr wrap="square">
            <a:spAutoFit/>
          </a:bodyPr>
          <a:lstStyle/>
          <a:p>
            <a:r>
              <a:rPr lang="en-US" sz="2000" dirty="0"/>
              <a:t>Based on Article 20.3 of the HE Common Understanding</a:t>
            </a:r>
          </a:p>
          <a:p>
            <a:endParaRPr lang="en-US" sz="2000" b="1" dirty="0"/>
          </a:p>
          <a:p>
            <a:r>
              <a:rPr lang="en-US" sz="2000" b="1" dirty="0"/>
              <a:t>Policy objective</a:t>
            </a:r>
            <a:r>
              <a:rPr lang="en-US" sz="2000" dirty="0"/>
              <a:t>: at system level to </a:t>
            </a:r>
            <a:r>
              <a:rPr lang="en-US" sz="2000" dirty="0" err="1"/>
              <a:t>mobilise</a:t>
            </a:r>
            <a:r>
              <a:rPr lang="en-US" sz="2000" dirty="0"/>
              <a:t> excellence in the Widening countries, to increase visibility of the participants from the Widening countries, to improve knowledge circulation, and to reduce lack of participation of the Widening countries in specific thematic domains. Contributes to achieving the Inclusiveness ambition of the future ERA policy by involving research institutions from Widening countries in Horizon Europe Pillar 2 actions.</a:t>
            </a:r>
            <a:endParaRPr lang="en-US" sz="2000" b="1" dirty="0"/>
          </a:p>
          <a:p>
            <a:endParaRPr lang="en-US" sz="2000" b="1" dirty="0"/>
          </a:p>
          <a:p>
            <a:r>
              <a:rPr lang="en-US" sz="2000" b="1" dirty="0"/>
              <a:t>How</a:t>
            </a:r>
            <a:r>
              <a:rPr lang="en-US" sz="2000" dirty="0"/>
              <a:t>: </a:t>
            </a:r>
          </a:p>
          <a:p>
            <a:pPr marL="285750" indent="-285750">
              <a:buFont typeface="Arial" panose="020B0604020202020204" pitchFamily="34" charset="0"/>
              <a:buChar char="•"/>
            </a:pPr>
            <a:r>
              <a:rPr lang="en-US" sz="2000" dirty="0"/>
              <a:t>Legal entities from low R&amp;I performing Member States join already selected collaborative R&amp;I actions, subject to the agreement of the respective consortium, </a:t>
            </a:r>
          </a:p>
          <a:p>
            <a:pPr marL="285750" indent="-285750">
              <a:buFont typeface="Arial" panose="020B0604020202020204" pitchFamily="34" charset="0"/>
              <a:buChar char="•"/>
            </a:pPr>
            <a:r>
              <a:rPr lang="en-US" sz="2000" dirty="0"/>
              <a:t>Main selection criteria are excellence and added value of the new partner performing a relevant additional task in the project, </a:t>
            </a:r>
          </a:p>
        </p:txBody>
      </p:sp>
    </p:spTree>
    <p:extLst>
      <p:ext uri="{BB962C8B-B14F-4D97-AF65-F5344CB8AC3E}">
        <p14:creationId xmlns:p14="http://schemas.microsoft.com/office/powerpoint/2010/main" val="108204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70722" y="482860"/>
            <a:ext cx="10515600" cy="78235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US"/>
              <a:t>Destination #2: Attracting and mobilising the best talents</a:t>
            </a:r>
            <a:endParaRPr lang="en-GB" dirty="0"/>
          </a:p>
        </p:txBody>
      </p:sp>
      <p:sp>
        <p:nvSpPr>
          <p:cNvPr id="4" name="Content Placeholder 2"/>
          <p:cNvSpPr txBox="1">
            <a:spLocks/>
          </p:cNvSpPr>
          <p:nvPr/>
        </p:nvSpPr>
        <p:spPr>
          <a:xfrm>
            <a:off x="970722" y="1872959"/>
            <a:ext cx="10765114" cy="483337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Main impacts: </a:t>
            </a:r>
            <a:endParaRPr lang="en-GB" sz="2000" dirty="0"/>
          </a:p>
          <a:p>
            <a:pPr marL="0" indent="0">
              <a:buFont typeface="Arial" panose="020B0604020202020204" pitchFamily="34" charset="0"/>
              <a:buNone/>
            </a:pPr>
            <a:r>
              <a:rPr lang="en-GB" sz="2000" dirty="0"/>
              <a:t>• </a:t>
            </a:r>
            <a:r>
              <a:rPr lang="en-US" sz="2000" dirty="0"/>
              <a:t>Inciting institutional reforms in research institutions in widening countries</a:t>
            </a:r>
          </a:p>
          <a:p>
            <a:pPr marL="0" indent="0">
              <a:buFont typeface="Arial" panose="020B0604020202020204" pitchFamily="34" charset="0"/>
              <a:buNone/>
            </a:pPr>
            <a:r>
              <a:rPr lang="en-US" sz="2000" dirty="0"/>
              <a:t>• Better use existing research infrastructures and populate them with excellent talents</a:t>
            </a:r>
          </a:p>
          <a:p>
            <a:pPr marL="0" indent="0">
              <a:buFont typeface="Arial" panose="020B0604020202020204" pitchFamily="34" charset="0"/>
              <a:buNone/>
            </a:pPr>
            <a:r>
              <a:rPr lang="en-US" sz="2000" dirty="0"/>
              <a:t>• Attract first-class talents and turn  them into game changers in institutions</a:t>
            </a:r>
          </a:p>
          <a:p>
            <a:pPr marL="0" indent="0">
              <a:buFont typeface="Arial" panose="020B0604020202020204" pitchFamily="34" charset="0"/>
              <a:buNone/>
            </a:pPr>
            <a:r>
              <a:rPr lang="en-US" sz="2000" dirty="0"/>
              <a:t>• Revert brain drain</a:t>
            </a:r>
          </a:p>
          <a:p>
            <a:pPr marL="0" indent="0">
              <a:buFont typeface="Arial" panose="020B0604020202020204" pitchFamily="34" charset="0"/>
              <a:buNone/>
            </a:pPr>
            <a:r>
              <a:rPr lang="en-US" sz="2000" dirty="0"/>
              <a:t>• Improved linkages between academic and business, notably by overcoming sectoral barriers </a:t>
            </a:r>
          </a:p>
          <a:p>
            <a:pPr marL="0" indent="0">
              <a:buFont typeface="Arial" panose="020B0604020202020204" pitchFamily="34" charset="0"/>
              <a:buNone/>
            </a:pPr>
            <a:r>
              <a:rPr lang="en-US" sz="2000" dirty="0"/>
              <a:t>• Free circulation of knowledge and expertise in line with ERA priorities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5043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6"/>
            <a:ext cx="10515600" cy="800583"/>
          </a:xfrm>
        </p:spPr>
        <p:txBody>
          <a:bodyPr anchor="t" anchorCtr="0"/>
          <a:lstStyle/>
          <a:p>
            <a:r>
              <a:rPr lang="en-US" sz="2400" dirty="0">
                <a:ea typeface="MS Gothic" charset="-128"/>
              </a:rPr>
              <a:t> </a:t>
            </a:r>
            <a:r>
              <a:rPr lang="en-US" dirty="0">
                <a:ea typeface="MS Gothic" charset="-128"/>
              </a:rPr>
              <a:t>ERA CHAIRS</a:t>
            </a:r>
            <a:br>
              <a:rPr lang="en-US" dirty="0">
                <a:ea typeface="MS Gothic" charset="-128"/>
              </a:rPr>
            </a:br>
            <a:r>
              <a:rPr lang="en-US" dirty="0">
                <a:ea typeface="MS Gothic" charset="-128"/>
              </a:rPr>
              <a:t/>
            </a:r>
            <a:br>
              <a:rPr lang="en-US" dirty="0">
                <a:ea typeface="MS Gothic" charset="-128"/>
              </a:rPr>
            </a:br>
            <a:endParaRPr lang="en-GB"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838200" y="1342470"/>
            <a:ext cx="10380406" cy="3477875"/>
          </a:xfrm>
          <a:prstGeom prst="rect">
            <a:avLst/>
          </a:prstGeom>
        </p:spPr>
        <p:txBody>
          <a:bodyPr wrap="square">
            <a:spAutoFit/>
          </a:bodyPr>
          <a:lstStyle/>
          <a:p>
            <a:r>
              <a:rPr lang="en-US" sz="2000" b="1" dirty="0"/>
              <a:t>Policy objective</a:t>
            </a:r>
            <a:r>
              <a:rPr lang="en-US" sz="2000" dirty="0"/>
              <a:t>: to increase in number of R&amp;I talents moving to host </a:t>
            </a:r>
            <a:r>
              <a:rPr lang="en-US" sz="2000" dirty="0" err="1"/>
              <a:t>organisations</a:t>
            </a:r>
            <a:r>
              <a:rPr lang="en-US" sz="2000" dirty="0"/>
              <a:t> in Widening countries and the research excellence of the institution in the specific field covered by the ERA Chair holder</a:t>
            </a:r>
          </a:p>
          <a:p>
            <a:endParaRPr lang="en-US" sz="2000" b="1" dirty="0"/>
          </a:p>
          <a:p>
            <a:r>
              <a:rPr lang="en-US" sz="2000" b="1" dirty="0"/>
              <a:t>How</a:t>
            </a:r>
            <a:r>
              <a:rPr lang="en-US" sz="2000" dirty="0"/>
              <a:t>: </a:t>
            </a:r>
          </a:p>
          <a:p>
            <a:pPr marL="285750" indent="-285750">
              <a:buFont typeface="Arial" panose="020B0604020202020204" pitchFamily="34" charset="0"/>
              <a:buChar char="•"/>
            </a:pPr>
            <a:r>
              <a:rPr lang="en-US" sz="2000" dirty="0"/>
              <a:t>CSA grant (in H2020 up to 5 years and 2,5 million €) involving the coordinator established in an eligible country,</a:t>
            </a:r>
          </a:p>
          <a:p>
            <a:pPr marL="285750" indent="-285750">
              <a:buFont typeface="Arial" panose="020B0604020202020204" pitchFamily="34" charset="0"/>
              <a:buChar char="•"/>
            </a:pPr>
            <a:r>
              <a:rPr lang="en-US" sz="2000" dirty="0"/>
              <a:t>request for CV of candidates to ERA Chair positions in proposals,</a:t>
            </a:r>
          </a:p>
          <a:p>
            <a:pPr marL="285750" indent="-285750">
              <a:buFont typeface="Arial" panose="020B0604020202020204" pitchFamily="34" charset="0"/>
              <a:buChar char="•"/>
            </a:pPr>
            <a:r>
              <a:rPr lang="en-US" sz="2000" dirty="0"/>
              <a:t>creation of a research group in the chosen scientific field under the authority of the ERA Chair with open recruitment procedures;</a:t>
            </a:r>
          </a:p>
          <a:p>
            <a:pPr marL="285750" indent="-285750">
              <a:buFont typeface="Arial" panose="020B0604020202020204" pitchFamily="34" charset="0"/>
              <a:buChar char="•"/>
            </a:pPr>
            <a:r>
              <a:rPr lang="en-US" sz="2000" dirty="0"/>
              <a:t>research, consumables and small equipment costs become). Eligible.</a:t>
            </a:r>
          </a:p>
        </p:txBody>
      </p:sp>
    </p:spTree>
    <p:extLst>
      <p:ext uri="{BB962C8B-B14F-4D97-AF65-F5344CB8AC3E}">
        <p14:creationId xmlns:p14="http://schemas.microsoft.com/office/powerpoint/2010/main" val="8588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6"/>
            <a:ext cx="10515600" cy="800583"/>
          </a:xfrm>
        </p:spPr>
        <p:txBody>
          <a:bodyPr anchor="t" anchorCtr="0"/>
          <a:lstStyle/>
          <a:p>
            <a:r>
              <a:rPr lang="en-US" sz="2400" dirty="0">
                <a:ea typeface="MS Gothic" charset="-128"/>
              </a:rPr>
              <a:t> </a:t>
            </a:r>
            <a:r>
              <a:rPr lang="en-US" dirty="0">
                <a:ea typeface="MS Gothic" charset="-128"/>
              </a:rPr>
              <a:t>Fostering Balanced Brain Circulation</a:t>
            </a:r>
            <a:br>
              <a:rPr lang="en-US" dirty="0">
                <a:ea typeface="MS Gothic" charset="-128"/>
              </a:rPr>
            </a:br>
            <a:endParaRPr lang="en-GB" dirty="0"/>
          </a:p>
        </p:txBody>
      </p:sp>
      <p:sp>
        <p:nvSpPr>
          <p:cNvPr id="3" name="Text Placeholder 2"/>
          <p:cNvSpPr txBox="1">
            <a:spLocks/>
          </p:cNvSpPr>
          <p:nvPr/>
        </p:nvSpPr>
        <p:spPr>
          <a:xfrm>
            <a:off x="703006" y="1342471"/>
            <a:ext cx="10515600" cy="5284472"/>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905797" y="1342471"/>
            <a:ext cx="10380406" cy="4708981"/>
          </a:xfrm>
          <a:prstGeom prst="rect">
            <a:avLst/>
          </a:prstGeom>
        </p:spPr>
        <p:txBody>
          <a:bodyPr wrap="square">
            <a:spAutoFit/>
          </a:bodyPr>
          <a:lstStyle/>
          <a:p>
            <a:r>
              <a:rPr lang="en-US" sz="2000" b="1" dirty="0"/>
              <a:t>Policy objective</a:t>
            </a:r>
            <a:r>
              <a:rPr lang="en-US" sz="2000" dirty="0"/>
              <a:t>: to attract more R&amp;I talents to Widening countries, part of the wider ERA policy initiative on nurturing talents </a:t>
            </a:r>
          </a:p>
          <a:p>
            <a:endParaRPr lang="en-US" sz="2000" dirty="0"/>
          </a:p>
          <a:p>
            <a:r>
              <a:rPr lang="en-US" sz="2000" b="1" dirty="0"/>
              <a:t>Target groups: </a:t>
            </a:r>
            <a:r>
              <a:rPr lang="en-US" sz="2000" dirty="0"/>
              <a:t>researchers, research facilitators, innovators,… (diverse audience), moving or returning to host </a:t>
            </a:r>
            <a:r>
              <a:rPr lang="en-US" sz="2000" dirty="0" err="1"/>
              <a:t>organisation</a:t>
            </a:r>
            <a:r>
              <a:rPr lang="en-US" sz="2000" dirty="0"/>
              <a:t> in widening country and host </a:t>
            </a:r>
            <a:r>
              <a:rPr lang="en-US" sz="2000" dirty="0" err="1"/>
              <a:t>organisations</a:t>
            </a:r>
            <a:r>
              <a:rPr lang="en-US" sz="2000" dirty="0"/>
              <a:t> located in Widening Countries.</a:t>
            </a:r>
          </a:p>
          <a:p>
            <a:endParaRPr lang="en-US" sz="2000" b="1" dirty="0"/>
          </a:p>
          <a:p>
            <a:r>
              <a:rPr lang="en-US" sz="2000" b="1" dirty="0"/>
              <a:t>How:</a:t>
            </a:r>
          </a:p>
          <a:p>
            <a:endParaRPr lang="en-US" sz="2000" b="1" dirty="0"/>
          </a:p>
          <a:p>
            <a:pPr marL="342900" indent="-342900">
              <a:buAutoNum type="arabicPeriod"/>
            </a:pPr>
            <a:r>
              <a:rPr lang="en-US" sz="2000" u="sng" dirty="0"/>
              <a:t>ERA Fellowships</a:t>
            </a:r>
            <a:r>
              <a:rPr lang="en-US" sz="2000" dirty="0"/>
              <a:t> – follow up of the Widening Fellowships pilot, builds on the MSCA Postdoctoral Fellowships</a:t>
            </a:r>
          </a:p>
          <a:p>
            <a:pPr marL="342900" indent="-342900">
              <a:buAutoNum type="arabicPeriod"/>
            </a:pPr>
            <a:endParaRPr lang="en-US" sz="2000" dirty="0"/>
          </a:p>
          <a:p>
            <a:pPr marL="342900" indent="-342900">
              <a:buAutoNum type="arabicPeriod"/>
            </a:pPr>
            <a:r>
              <a:rPr lang="en-US" sz="2000" u="sng" dirty="0"/>
              <a:t>ERA Talents</a:t>
            </a:r>
            <a:r>
              <a:rPr lang="en-US" sz="2000" dirty="0"/>
              <a:t> – providing competitive grants for training and career development, promoting diversity of PhD careers, spreading attractive working and employment practices </a:t>
            </a:r>
            <a:r>
              <a:rPr lang="en-US" sz="2000" i="1" dirty="0"/>
              <a:t>(pending outcome of an ongoing study on brain circulation)</a:t>
            </a:r>
          </a:p>
        </p:txBody>
      </p:sp>
    </p:spTree>
    <p:extLst>
      <p:ext uri="{BB962C8B-B14F-4D97-AF65-F5344CB8AC3E}">
        <p14:creationId xmlns:p14="http://schemas.microsoft.com/office/powerpoint/2010/main" val="406296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289581"/>
            <a:ext cx="11164229" cy="600164"/>
          </a:xfrm>
        </p:spPr>
        <p:txBody>
          <a:bodyPr/>
          <a:lstStyle/>
          <a:p>
            <a:r>
              <a:rPr lang="en-US" sz="1800" dirty="0"/>
              <a:t>Comparison of key characteristics </a:t>
            </a:r>
            <a:r>
              <a:rPr lang="en-US" sz="1800"/>
              <a:t>widening actions</a:t>
            </a:r>
            <a:endParaRPr lang="en-GB" sz="1800" dirty="0"/>
          </a:p>
        </p:txBody>
      </p:sp>
      <p:graphicFrame>
        <p:nvGraphicFramePr>
          <p:cNvPr id="4" name="Content Placeholder 4"/>
          <p:cNvGraphicFramePr>
            <a:graphicFrameLocks/>
          </p:cNvGraphicFramePr>
          <p:nvPr/>
        </p:nvGraphicFramePr>
        <p:xfrm>
          <a:off x="189572" y="809570"/>
          <a:ext cx="10487721" cy="5055973"/>
        </p:xfrm>
        <a:graphic>
          <a:graphicData uri="http://schemas.openxmlformats.org/drawingml/2006/table">
            <a:tbl>
              <a:tblPr firstRow="1" bandRow="1">
                <a:tableStyleId>{5C22544A-7EE6-4342-B048-85BDC9FD1C3A}</a:tableStyleId>
              </a:tblPr>
              <a:tblGrid>
                <a:gridCol w="1577548">
                  <a:extLst>
                    <a:ext uri="{9D8B030D-6E8A-4147-A177-3AD203B41FA5}">
                      <a16:colId xmlns:a16="http://schemas.microsoft.com/office/drawing/2014/main" val="309206289"/>
                    </a:ext>
                  </a:extLst>
                </a:gridCol>
                <a:gridCol w="2059114">
                  <a:extLst>
                    <a:ext uri="{9D8B030D-6E8A-4147-A177-3AD203B41FA5}">
                      <a16:colId xmlns:a16="http://schemas.microsoft.com/office/drawing/2014/main" val="2213033766"/>
                    </a:ext>
                  </a:extLst>
                </a:gridCol>
                <a:gridCol w="2543054">
                  <a:extLst>
                    <a:ext uri="{9D8B030D-6E8A-4147-A177-3AD203B41FA5}">
                      <a16:colId xmlns:a16="http://schemas.microsoft.com/office/drawing/2014/main" val="3370604953"/>
                    </a:ext>
                  </a:extLst>
                </a:gridCol>
                <a:gridCol w="4308005">
                  <a:extLst>
                    <a:ext uri="{9D8B030D-6E8A-4147-A177-3AD203B41FA5}">
                      <a16:colId xmlns:a16="http://schemas.microsoft.com/office/drawing/2014/main" val="3431890207"/>
                    </a:ext>
                  </a:extLst>
                </a:gridCol>
              </a:tblGrid>
              <a:tr h="582582">
                <a:tc>
                  <a:txBody>
                    <a:bodyPr/>
                    <a:lstStyle/>
                    <a:p>
                      <a:pPr algn="ctr"/>
                      <a:r>
                        <a:rPr lang="en-GB" sz="1400" dirty="0"/>
                        <a:t>Actions in WP</a:t>
                      </a:r>
                    </a:p>
                  </a:txBody>
                  <a:tcPr/>
                </a:tc>
                <a:tc>
                  <a:txBody>
                    <a:bodyPr/>
                    <a:lstStyle/>
                    <a:p>
                      <a:pPr algn="just"/>
                      <a:r>
                        <a:rPr lang="en-GB" sz="1400" dirty="0"/>
                        <a:t>Consortium structure</a:t>
                      </a:r>
                    </a:p>
                  </a:txBody>
                  <a:tcPr/>
                </a:tc>
                <a:tc>
                  <a:txBody>
                    <a:bodyPr/>
                    <a:lstStyle/>
                    <a:p>
                      <a:pPr algn="ctr"/>
                      <a:r>
                        <a:rPr lang="en-US" sz="1400" dirty="0"/>
                        <a:t>Target group and scale of operation </a:t>
                      </a:r>
                      <a:endParaRPr lang="en-GB" sz="1400" dirty="0"/>
                    </a:p>
                  </a:txBody>
                  <a:tcPr/>
                </a:tc>
                <a:tc>
                  <a:txBody>
                    <a:bodyPr/>
                    <a:lstStyle/>
                    <a:p>
                      <a:pPr algn="ctr"/>
                      <a:r>
                        <a:rPr lang="fr-BE" sz="1400" dirty="0"/>
                        <a:t>Policy</a:t>
                      </a:r>
                      <a:r>
                        <a:rPr lang="fr-BE" sz="1400" baseline="0" dirty="0"/>
                        <a:t> objectives</a:t>
                      </a:r>
                      <a:endParaRPr lang="en-GB" sz="1400" dirty="0"/>
                    </a:p>
                  </a:txBody>
                  <a:tcPr/>
                </a:tc>
                <a:extLst>
                  <a:ext uri="{0D108BD9-81ED-4DB2-BD59-A6C34878D82A}">
                    <a16:rowId xmlns:a16="http://schemas.microsoft.com/office/drawing/2014/main" val="2512709332"/>
                  </a:ext>
                </a:extLst>
              </a:tr>
              <a:tr h="950525">
                <a:tc>
                  <a:txBody>
                    <a:bodyPr/>
                    <a:lstStyle/>
                    <a:p>
                      <a:pPr algn="just"/>
                      <a:r>
                        <a:rPr lang="fr-BE" sz="1200" dirty="0" err="1"/>
                        <a:t>Teaming</a:t>
                      </a:r>
                      <a:r>
                        <a:rPr lang="fr-BE" sz="1200" dirty="0"/>
                        <a:t> </a:t>
                      </a:r>
                      <a:endParaRPr lang="en-GB" sz="1200" dirty="0"/>
                    </a:p>
                  </a:txBody>
                  <a:tcPr/>
                </a:tc>
                <a:tc>
                  <a:txBody>
                    <a:bodyPr/>
                    <a:lstStyle/>
                    <a:p>
                      <a:pPr algn="l"/>
                      <a:r>
                        <a:rPr lang="en-US" sz="1200" dirty="0"/>
                        <a:t>Main beneficiary + 1 or 2 strategic advanced partners</a:t>
                      </a:r>
                      <a:endParaRPr lang="en-GB" sz="1200" dirty="0"/>
                    </a:p>
                  </a:txBody>
                  <a:tcPr/>
                </a:tc>
                <a:tc>
                  <a:txBody>
                    <a:bodyPr/>
                    <a:lstStyle/>
                    <a:p>
                      <a:pPr algn="l"/>
                      <a:r>
                        <a:rPr lang="en-US" sz="1200" dirty="0"/>
                        <a:t>Single </a:t>
                      </a:r>
                      <a:r>
                        <a:rPr lang="en-US" sz="1200" dirty="0" err="1"/>
                        <a:t>centre</a:t>
                      </a:r>
                      <a:r>
                        <a:rPr lang="en-US" sz="1200" dirty="0"/>
                        <a:t> of excellence to be </a:t>
                      </a:r>
                      <a:r>
                        <a:rPr lang="en-US" sz="1200" dirty="0" err="1"/>
                        <a:t>modernised</a:t>
                      </a:r>
                      <a:r>
                        <a:rPr lang="en-US" sz="1200" dirty="0"/>
                        <a:t> or created, relevant at national scale</a:t>
                      </a:r>
                      <a:endParaRPr lang="en-GB" sz="1200" dirty="0"/>
                    </a:p>
                  </a:txBody>
                  <a:tcPr/>
                </a:tc>
                <a:tc>
                  <a:txBody>
                    <a:bodyPr/>
                    <a:lstStyle/>
                    <a:p>
                      <a:pPr algn="l"/>
                      <a:r>
                        <a:rPr lang="en-US" sz="1200" dirty="0"/>
                        <a:t>Develop light houses and role models to stimulate reforms of national R&amp;I system, increase level of excellence of national R&amp;I system, </a:t>
                      </a:r>
                      <a:r>
                        <a:rPr lang="en-US" sz="1200" dirty="0" err="1"/>
                        <a:t>mobilise</a:t>
                      </a:r>
                      <a:r>
                        <a:rPr lang="en-US" sz="1200" dirty="0"/>
                        <a:t> new investments</a:t>
                      </a:r>
                      <a:endParaRPr lang="en-GB" sz="1200" dirty="0"/>
                    </a:p>
                  </a:txBody>
                  <a:tcPr/>
                </a:tc>
                <a:extLst>
                  <a:ext uri="{0D108BD9-81ED-4DB2-BD59-A6C34878D82A}">
                    <a16:rowId xmlns:a16="http://schemas.microsoft.com/office/drawing/2014/main" val="1596392116"/>
                  </a:ext>
                </a:extLst>
              </a:tr>
              <a:tr h="1056453">
                <a:tc>
                  <a:txBody>
                    <a:bodyPr/>
                    <a:lstStyle/>
                    <a:p>
                      <a:pPr algn="just"/>
                      <a:r>
                        <a:rPr lang="fr-BE" sz="1200" dirty="0" err="1"/>
                        <a:t>Twinning</a:t>
                      </a:r>
                      <a:endParaRPr lang="en-GB" sz="1200" dirty="0"/>
                    </a:p>
                  </a:txBody>
                  <a:tcPr/>
                </a:tc>
                <a:tc>
                  <a:txBody>
                    <a:bodyPr/>
                    <a:lstStyle/>
                    <a:p>
                      <a:pPr algn="l"/>
                      <a:r>
                        <a:rPr lang="en-US" sz="1200" dirty="0"/>
                        <a:t>Main beneficiary and focused network of partnering </a:t>
                      </a:r>
                      <a:r>
                        <a:rPr lang="en-US" sz="1200" dirty="0" err="1"/>
                        <a:t>organisations</a:t>
                      </a:r>
                      <a:endParaRPr lang="en-GB" sz="1200" dirty="0"/>
                    </a:p>
                  </a:txBody>
                  <a:tcPr/>
                </a:tc>
                <a:tc>
                  <a:txBody>
                    <a:bodyPr/>
                    <a:lstStyle/>
                    <a:p>
                      <a:pPr algn="l"/>
                      <a:r>
                        <a:rPr lang="en-US" sz="1200" dirty="0"/>
                        <a:t>Individual institutions and small network of advanced partnering institutions. Institutional scale with European outreach</a:t>
                      </a:r>
                      <a:endParaRPr lang="en-GB" sz="1200" dirty="0"/>
                    </a:p>
                  </a:txBody>
                  <a:tcPr/>
                </a:tc>
                <a:tc>
                  <a:txBody>
                    <a:bodyPr/>
                    <a:lstStyle/>
                    <a:p>
                      <a:pPr algn="just"/>
                      <a:r>
                        <a:rPr lang="en-US" sz="1200" dirty="0"/>
                        <a:t>Develop excellence in a chosen R&amp;I domain for the main beneficiary with the help of twinning partners, increase visibility of main beneficiary and upskill its staff</a:t>
                      </a:r>
                      <a:endParaRPr lang="en-GB" sz="1200" dirty="0"/>
                    </a:p>
                  </a:txBody>
                  <a:tcPr/>
                </a:tc>
                <a:extLst>
                  <a:ext uri="{0D108BD9-81ED-4DB2-BD59-A6C34878D82A}">
                    <a16:rowId xmlns:a16="http://schemas.microsoft.com/office/drawing/2014/main" val="3903162240"/>
                  </a:ext>
                </a:extLst>
              </a:tr>
              <a:tr h="739259">
                <a:tc>
                  <a:txBody>
                    <a:bodyPr/>
                    <a:lstStyle/>
                    <a:p>
                      <a:pPr algn="just"/>
                      <a:r>
                        <a:rPr lang="en-GB" sz="1200" dirty="0"/>
                        <a:t>ERA Chairs</a:t>
                      </a:r>
                    </a:p>
                  </a:txBody>
                  <a:tcPr/>
                </a:tc>
                <a:tc>
                  <a:txBody>
                    <a:bodyPr/>
                    <a:lstStyle/>
                    <a:p>
                      <a:pPr algn="l"/>
                      <a:r>
                        <a:rPr lang="en-US" sz="1200" dirty="0"/>
                        <a:t>Mono-beneficiary host </a:t>
                      </a:r>
                      <a:r>
                        <a:rPr lang="en-US" sz="1200" dirty="0" err="1"/>
                        <a:t>organisation</a:t>
                      </a:r>
                      <a:r>
                        <a:rPr lang="en-US" sz="1200" dirty="0"/>
                        <a:t> with optional single partner </a:t>
                      </a:r>
                      <a:r>
                        <a:rPr lang="en-US" sz="1200" dirty="0" err="1"/>
                        <a:t>organisation</a:t>
                      </a:r>
                      <a:endParaRPr lang="en-GB" sz="1200" dirty="0"/>
                    </a:p>
                  </a:txBody>
                  <a:tcPr/>
                </a:tc>
                <a:tc>
                  <a:txBody>
                    <a:bodyPr/>
                    <a:lstStyle/>
                    <a:p>
                      <a:pPr algn="just"/>
                      <a:r>
                        <a:rPr lang="en-US" sz="1200" dirty="0"/>
                        <a:t>Excellent individuals and their teams, institutional scale </a:t>
                      </a:r>
                      <a:endParaRPr lang="en-GB" sz="1200" dirty="0"/>
                    </a:p>
                  </a:txBody>
                  <a:tcPr/>
                </a:tc>
                <a:tc>
                  <a:txBody>
                    <a:bodyPr/>
                    <a:lstStyle/>
                    <a:p>
                      <a:pPr algn="just"/>
                      <a:r>
                        <a:rPr lang="en-US" sz="1200" dirty="0"/>
                        <a:t>Excellent scientists and their teams to become game changers at institutional level, develop new research strands and raise level of excellence </a:t>
                      </a:r>
                      <a:endParaRPr lang="en-GB" sz="1200" dirty="0"/>
                    </a:p>
                  </a:txBody>
                  <a:tcPr/>
                </a:tc>
                <a:extLst>
                  <a:ext uri="{0D108BD9-81ED-4DB2-BD59-A6C34878D82A}">
                    <a16:rowId xmlns:a16="http://schemas.microsoft.com/office/drawing/2014/main" val="2472437326"/>
                  </a:ext>
                </a:extLst>
              </a:tr>
              <a:tr h="863577">
                <a:tc>
                  <a:txBody>
                    <a:bodyPr/>
                    <a:lstStyle/>
                    <a:p>
                      <a:pPr algn="just"/>
                      <a:r>
                        <a:rPr lang="en-GB" sz="1200" dirty="0"/>
                        <a:t>Excellence hubs</a:t>
                      </a:r>
                    </a:p>
                    <a:p>
                      <a:pPr algn="just"/>
                      <a:endParaRPr lang="en-GB" sz="1200" dirty="0"/>
                    </a:p>
                    <a:p>
                      <a:pPr algn="just"/>
                      <a:endParaRPr lang="en-GB" sz="1200" dirty="0"/>
                    </a:p>
                  </a:txBody>
                  <a:tcPr/>
                </a:tc>
                <a:tc>
                  <a:txBody>
                    <a:bodyPr/>
                    <a:lstStyle/>
                    <a:p>
                      <a:pPr algn="l"/>
                      <a:r>
                        <a:rPr lang="en-US" sz="1200" dirty="0"/>
                        <a:t>Group of 2 or 3 placed based innovation ecosystems based on the quadruple helix approach</a:t>
                      </a:r>
                      <a:endParaRPr lang="en-GB" sz="1200" dirty="0"/>
                    </a:p>
                  </a:txBody>
                  <a:tcPr/>
                </a:tc>
                <a:tc>
                  <a:txBody>
                    <a:bodyPr/>
                    <a:lstStyle/>
                    <a:p>
                      <a:pPr algn="just"/>
                      <a:r>
                        <a:rPr lang="en-US" sz="1200" dirty="0"/>
                        <a:t>Research institutions, firms, local/regional government, societal actors, local regional scale with cross border dimension</a:t>
                      </a:r>
                      <a:endParaRPr lang="en-GB" sz="1200" dirty="0"/>
                    </a:p>
                  </a:txBody>
                  <a:tcPr/>
                </a:tc>
                <a:tc>
                  <a:txBody>
                    <a:bodyPr/>
                    <a:lstStyle/>
                    <a:p>
                      <a:pPr algn="just"/>
                      <a:r>
                        <a:rPr lang="en-US" sz="1200" dirty="0"/>
                        <a:t>Foster innovation excellence in place based (local/regional) innovation ecosystems, improve science business linkages, regional dimension of widening, </a:t>
                      </a:r>
                      <a:r>
                        <a:rPr lang="en-US" sz="1200" b="1" dirty="0"/>
                        <a:t>bottom-up approach</a:t>
                      </a:r>
                      <a:endParaRPr lang="en-GB" sz="1200" b="1" dirty="0"/>
                    </a:p>
                  </a:txBody>
                  <a:tcPr/>
                </a:tc>
                <a:extLst>
                  <a:ext uri="{0D108BD9-81ED-4DB2-BD59-A6C34878D82A}">
                    <a16:rowId xmlns:a16="http://schemas.microsoft.com/office/drawing/2014/main" val="1129493460"/>
                  </a:ext>
                </a:extLst>
              </a:tr>
              <a:tr h="863577">
                <a:tc>
                  <a:txBody>
                    <a:bodyPr/>
                    <a:lstStyle/>
                    <a:p>
                      <a:pPr algn="just"/>
                      <a:r>
                        <a:rPr lang="en-GB" sz="1200" dirty="0"/>
                        <a:t>Excellence</a:t>
                      </a:r>
                      <a:r>
                        <a:rPr lang="en-GB" sz="1200" baseline="0" dirty="0"/>
                        <a:t> Universities</a:t>
                      </a:r>
                      <a:endParaRPr lang="en-GB" sz="1200" dirty="0"/>
                    </a:p>
                  </a:txBody>
                  <a:tcPr/>
                </a:tc>
                <a:tc>
                  <a:txBody>
                    <a:bodyPr/>
                    <a:lstStyle/>
                    <a:p>
                      <a:pPr algn="l"/>
                      <a:r>
                        <a:rPr lang="en-GB" sz="1200" dirty="0"/>
                        <a:t>Network of European Universities, co-ordinates</a:t>
                      </a:r>
                      <a:r>
                        <a:rPr lang="en-GB" sz="1200" baseline="0" dirty="0"/>
                        <a:t> by university from widening country</a:t>
                      </a:r>
                      <a:endParaRPr lang="en-GB" sz="1200" dirty="0"/>
                    </a:p>
                  </a:txBody>
                  <a:tcPr/>
                </a:tc>
                <a:tc>
                  <a:txBody>
                    <a:bodyPr/>
                    <a:lstStyle/>
                    <a:p>
                      <a:pPr algn="just"/>
                      <a:r>
                        <a:rPr lang="en-GB" sz="1200" dirty="0"/>
                        <a:t>Universities at European</a:t>
                      </a:r>
                      <a:r>
                        <a:rPr lang="en-GB" sz="1200" baseline="0" dirty="0"/>
                        <a:t> Level</a:t>
                      </a:r>
                      <a:endParaRPr lang="en-GB" sz="1200" dirty="0"/>
                    </a:p>
                  </a:txBody>
                  <a:tcPr/>
                </a:tc>
                <a:tc>
                  <a:txBody>
                    <a:bodyPr/>
                    <a:lstStyle/>
                    <a:p>
                      <a:pPr algn="just"/>
                      <a:r>
                        <a:rPr lang="en-GB" sz="1200" b="0" dirty="0"/>
                        <a:t>Support</a:t>
                      </a:r>
                      <a:r>
                        <a:rPr lang="en-GB" sz="1200" b="0" baseline="0" dirty="0"/>
                        <a:t> transformation of HE institutions towards excellence and international profile </a:t>
                      </a:r>
                      <a:endParaRPr lang="en-GB" sz="1200" b="0" dirty="0"/>
                    </a:p>
                  </a:txBody>
                  <a:tcPr/>
                </a:tc>
                <a:extLst>
                  <a:ext uri="{0D108BD9-81ED-4DB2-BD59-A6C34878D82A}">
                    <a16:rowId xmlns:a16="http://schemas.microsoft.com/office/drawing/2014/main" val="267848812"/>
                  </a:ext>
                </a:extLst>
              </a:tr>
            </a:tbl>
          </a:graphicData>
        </a:graphic>
      </p:graphicFrame>
    </p:spTree>
    <p:extLst>
      <p:ext uri="{BB962C8B-B14F-4D97-AF65-F5344CB8AC3E}">
        <p14:creationId xmlns:p14="http://schemas.microsoft.com/office/powerpoint/2010/main" val="167197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marR="0" lvl="0" indent="-358775" algn="ctr" defTabSz="914400" rtl="0" eaLnBrk="1" fontAlgn="base" latinLnBrk="0" hangingPunct="1">
              <a:lnSpc>
                <a:spcPct val="2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B0D10E"/>
                </a:solidFill>
                <a:effectLst/>
                <a:uLnTx/>
                <a:uFillTx/>
                <a:latin typeface="Arial"/>
                <a:ea typeface="+mj-ea"/>
                <a:cs typeface="+mj-cs"/>
              </a:rPr>
              <a:t>Thank you!</a:t>
            </a:r>
          </a:p>
          <a:p>
            <a:pPr marL="358775" marR="0" lvl="0" indent="-358775" algn="ctr" defTabSz="914400" rtl="0" eaLnBrk="1" fontAlgn="base" latinLnBrk="0" hangingPunct="1">
              <a:lnSpc>
                <a:spcPct val="100000"/>
              </a:lnSpc>
              <a:spcBef>
                <a:spcPct val="0"/>
              </a:spcBef>
              <a:spcAft>
                <a:spcPct val="0"/>
              </a:spcAft>
              <a:buClrTx/>
              <a:buSzTx/>
              <a:buFontTx/>
              <a:buNone/>
              <a:tabLst/>
              <a:defRPr/>
            </a:pPr>
            <a: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t/>
            </a:r>
            <a:b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br>
            <a: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t> </a:t>
            </a:r>
            <a:b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br>
            <a: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t/>
            </a:r>
            <a:br>
              <a:rPr kumimoji="0" lang="en-GB" sz="3000" b="0" i="0" u="none" strike="noStrike" kern="0" cap="none" spc="0" normalizeH="0" baseline="0" noProof="0" dirty="0">
                <a:ln>
                  <a:noFill/>
                </a:ln>
                <a:solidFill>
                  <a:srgbClr val="4D4D4D"/>
                </a:solidFill>
                <a:effectLst/>
                <a:uLnTx/>
                <a:uFillTx/>
                <a:latin typeface="EC Square Sans Pro" panose="020B0506040000020004" pitchFamily="34" charset="0"/>
                <a:ea typeface="+mj-ea"/>
                <a:cs typeface="+mj-cs"/>
              </a:rPr>
            </a:br>
            <a:r>
              <a:rPr kumimoji="0" lang="en-GB" sz="3000" b="1" i="0" u="none" strike="noStrike" kern="0" cap="none" spc="0" normalizeH="0" baseline="0" noProof="0" dirty="0">
                <a:ln>
                  <a:noFill/>
                </a:ln>
                <a:solidFill>
                  <a:srgbClr val="4D4D4D"/>
                </a:solidFill>
                <a:effectLst/>
                <a:uLnTx/>
                <a:uFillTx/>
                <a:latin typeface="Arial"/>
                <a:ea typeface="+mj-ea"/>
                <a:cs typeface="+mj-cs"/>
              </a:rPr>
              <a:t/>
            </a:r>
            <a:br>
              <a:rPr kumimoji="0" lang="en-GB" sz="3000" b="1" i="0" u="none" strike="noStrike" kern="0" cap="none" spc="0" normalizeH="0" baseline="0" noProof="0" dirty="0">
                <a:ln>
                  <a:noFill/>
                </a:ln>
                <a:solidFill>
                  <a:srgbClr val="4D4D4D"/>
                </a:solidFill>
                <a:effectLst/>
                <a:uLnTx/>
                <a:uFillTx/>
                <a:latin typeface="Arial"/>
                <a:ea typeface="+mj-ea"/>
                <a:cs typeface="+mj-cs"/>
              </a:rPr>
            </a:br>
            <a:endParaRPr kumimoji="0" lang="en-GB" sz="3000" b="1" i="0" u="none" strike="noStrike" kern="0" cap="none" spc="0" normalizeH="0" baseline="0" noProof="0" dirty="0">
              <a:ln>
                <a:noFill/>
              </a:ln>
              <a:solidFill>
                <a:srgbClr val="4D4D4D"/>
              </a:solidFill>
              <a:effectLst/>
              <a:uLnTx/>
              <a:uFillTx/>
              <a:latin typeface="Arial"/>
              <a:ea typeface="+mj-ea"/>
              <a:cs typeface="+mj-cs"/>
            </a:endParaRPr>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4EA2"/>
                </a:solidFill>
                <a:effectLst/>
                <a:uLnTx/>
                <a:uFillTx/>
                <a:latin typeface="Arial" panose="020B0604020202020204" pitchFamily="34" charset="0"/>
                <a:ea typeface="+mn-ea"/>
                <a:cs typeface="Arial" panose="020B0604020202020204" pitchFamily="34" charset="0"/>
              </a:rPr>
              <a:t>#</a:t>
            </a:r>
            <a:r>
              <a:rPr kumimoji="0" lang="en-GB" sz="2800" b="1" i="0" u="none" strike="noStrike" kern="1200" cap="none" spc="0" normalizeH="0" baseline="0" noProof="0" dirty="0" err="1">
                <a:ln>
                  <a:noFill/>
                </a:ln>
                <a:solidFill>
                  <a:srgbClr val="034EA2"/>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34EA2"/>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34EA2"/>
                </a:solidFill>
                <a:effectLst/>
                <a:uLnTx/>
                <a:uFill>
                  <a:solidFill>
                    <a:srgbClr val="034EA2"/>
                  </a:solidFill>
                </a:uFill>
                <a:latin typeface="Arial"/>
                <a:ea typeface="+mn-ea"/>
                <a:cs typeface="+mn-cs"/>
                <a:hlinkClick r:id="rId2"/>
              </a:rPr>
              <a:t>http://ec.europa.eu/horizon-europe</a:t>
            </a:r>
            <a:endParaRPr kumimoji="0" lang="en-GB" sz="1800" b="1" i="0" u="sng" strike="noStrike" kern="1200" cap="none" spc="0" normalizeH="0" baseline="0" noProof="0" dirty="0">
              <a:ln>
                <a:noFill/>
              </a:ln>
              <a:solidFill>
                <a:srgbClr val="034EA2"/>
              </a:solidFill>
              <a:effectLst/>
              <a:uLnTx/>
              <a:uFill>
                <a:solidFill>
                  <a:srgbClr val="034EA2"/>
                </a:solidFill>
              </a:uFill>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Tree>
    <p:extLst>
      <p:ext uri="{BB962C8B-B14F-4D97-AF65-F5344CB8AC3E}">
        <p14:creationId xmlns:p14="http://schemas.microsoft.com/office/powerpoint/2010/main" val="134618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462" y="259678"/>
            <a:ext cx="11749889" cy="78235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3600" b="1" i="0" u="none" strike="noStrike" kern="1200" cap="none" spc="0" normalizeH="0" baseline="0" noProof="0" dirty="0">
                <a:ln>
                  <a:noFill/>
                </a:ln>
                <a:solidFill>
                  <a:srgbClr val="931680"/>
                </a:solidFill>
                <a:effectLst/>
                <a:uLnTx/>
                <a:uFillTx/>
                <a:latin typeface="Arial"/>
                <a:ea typeface="+mj-ea"/>
                <a:cs typeface="+mj-cs"/>
              </a:rPr>
              <a:t>Horizon Europe </a:t>
            </a:r>
            <a:r>
              <a:rPr kumimoji="0" lang="nl-BE" sz="3600" b="1" i="0" u="none" strike="noStrike" kern="1200" cap="none" spc="0" normalizeH="0" baseline="0" noProof="0" dirty="0" err="1">
                <a:ln>
                  <a:noFill/>
                </a:ln>
                <a:solidFill>
                  <a:srgbClr val="931680"/>
                </a:solidFill>
                <a:effectLst/>
                <a:uLnTx/>
                <a:uFillTx/>
                <a:latin typeface="Arial"/>
                <a:ea typeface="+mj-ea"/>
                <a:cs typeface="+mj-cs"/>
              </a:rPr>
              <a:t>contributing</a:t>
            </a:r>
            <a:r>
              <a:rPr kumimoji="0" lang="nl-BE" sz="3600" b="1" i="0" u="none" strike="noStrike" kern="1200" cap="none" spc="0" normalizeH="0" baseline="0" noProof="0" dirty="0">
                <a:ln>
                  <a:noFill/>
                </a:ln>
                <a:solidFill>
                  <a:srgbClr val="931680"/>
                </a:solidFill>
                <a:effectLst/>
                <a:uLnTx/>
                <a:uFillTx/>
                <a:latin typeface="Arial"/>
                <a:ea typeface="+mj-ea"/>
                <a:cs typeface="+mj-cs"/>
              </a:rPr>
              <a:t> </a:t>
            </a:r>
            <a:r>
              <a:rPr kumimoji="0" lang="nl-BE" sz="3600" b="1" i="0" u="none" strike="noStrike" kern="1200" cap="none" spc="0" normalizeH="0" baseline="0" noProof="0" dirty="0" err="1">
                <a:ln>
                  <a:noFill/>
                </a:ln>
                <a:solidFill>
                  <a:srgbClr val="931680"/>
                </a:solidFill>
                <a:effectLst/>
                <a:uLnTx/>
                <a:uFillTx/>
                <a:latin typeface="Arial"/>
                <a:ea typeface="+mj-ea"/>
                <a:cs typeface="+mj-cs"/>
              </a:rPr>
              <a:t>towards</a:t>
            </a:r>
            <a:r>
              <a:rPr kumimoji="0" lang="nl-BE" sz="3600" b="1" i="0" u="none" strike="noStrike" kern="1200" cap="none" spc="0" normalizeH="0" baseline="0" noProof="0" dirty="0">
                <a:ln>
                  <a:noFill/>
                </a:ln>
                <a:solidFill>
                  <a:srgbClr val="931680"/>
                </a:solidFill>
                <a:effectLst/>
                <a:uLnTx/>
                <a:uFillTx/>
                <a:latin typeface="Arial"/>
                <a:ea typeface="+mj-ea"/>
                <a:cs typeface="+mj-cs"/>
              </a:rPr>
              <a:t> a </a:t>
            </a:r>
            <a:r>
              <a:rPr kumimoji="0" lang="nl-BE" sz="3600" b="1" i="0" u="none" strike="noStrike" kern="1200" cap="none" spc="0" normalizeH="0" baseline="0" noProof="0" dirty="0" err="1">
                <a:ln>
                  <a:noFill/>
                </a:ln>
                <a:solidFill>
                  <a:srgbClr val="931680"/>
                </a:solidFill>
                <a:effectLst/>
                <a:uLnTx/>
                <a:uFillTx/>
                <a:latin typeface="Arial"/>
                <a:ea typeface="+mj-ea"/>
                <a:cs typeface="+mj-cs"/>
              </a:rPr>
              <a:t>renewed</a:t>
            </a:r>
            <a:r>
              <a:rPr kumimoji="0" lang="nl-BE" sz="3600" b="1" i="0" u="none" strike="noStrike" kern="1200" cap="none" spc="0" normalizeH="0" baseline="0" noProof="0" dirty="0">
                <a:ln>
                  <a:noFill/>
                </a:ln>
                <a:solidFill>
                  <a:srgbClr val="931680"/>
                </a:solidFill>
                <a:effectLst/>
                <a:uLnTx/>
                <a:uFillTx/>
                <a:latin typeface="Arial"/>
                <a:ea typeface="+mj-ea"/>
                <a:cs typeface="+mj-cs"/>
              </a:rPr>
              <a:t> ERA</a:t>
            </a:r>
            <a:endParaRPr kumimoji="0" lang="en-GB" sz="3600" b="1" i="0" u="none" strike="noStrike" kern="1200" cap="none" spc="0" normalizeH="0" baseline="0" noProof="0" dirty="0">
              <a:ln>
                <a:noFill/>
              </a:ln>
              <a:solidFill>
                <a:srgbClr val="931680"/>
              </a:solidFill>
              <a:effectLst/>
              <a:uLnTx/>
              <a:uFillTx/>
              <a:latin typeface="Arial"/>
              <a:ea typeface="+mj-ea"/>
              <a:cs typeface="+mj-cs"/>
            </a:endParaRPr>
          </a:p>
        </p:txBody>
      </p:sp>
      <p:sp>
        <p:nvSpPr>
          <p:cNvPr id="7" name="Rectangle 6"/>
          <p:cNvSpPr/>
          <p:nvPr/>
        </p:nvSpPr>
        <p:spPr>
          <a:xfrm>
            <a:off x="1268451" y="1388326"/>
            <a:ext cx="2787805" cy="33230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1343722" y="1388326"/>
            <a:ext cx="2637264" cy="553998"/>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Pillar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Excellent Science</a:t>
            </a:r>
          </a:p>
        </p:txBody>
      </p:sp>
      <p:sp>
        <p:nvSpPr>
          <p:cNvPr id="8" name="TextBox 7"/>
          <p:cNvSpPr txBox="1"/>
          <p:nvPr/>
        </p:nvSpPr>
        <p:spPr>
          <a:xfrm>
            <a:off x="1421780" y="2332053"/>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European Research Council</a:t>
            </a:r>
          </a:p>
        </p:txBody>
      </p:sp>
      <p:sp>
        <p:nvSpPr>
          <p:cNvPr id="9" name="TextBox 8"/>
          <p:cNvSpPr txBox="1"/>
          <p:nvPr/>
        </p:nvSpPr>
        <p:spPr>
          <a:xfrm>
            <a:off x="1421781" y="3082922"/>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Marie </a:t>
            </a:r>
            <a:r>
              <a:rPr kumimoji="0" lang="en-GB" sz="1200" b="0" i="0" u="none" strike="noStrike" kern="1200" cap="none" spc="0" normalizeH="0" baseline="0" noProof="0" dirty="0" err="1">
                <a:ln>
                  <a:noFill/>
                </a:ln>
                <a:solidFill>
                  <a:srgbClr val="4D4D4D"/>
                </a:solidFill>
                <a:effectLst/>
                <a:uLnTx/>
                <a:uFillTx/>
                <a:latin typeface="Arial"/>
                <a:ea typeface="+mn-ea"/>
                <a:cs typeface="+mn-cs"/>
              </a:rPr>
              <a:t>Skłodowska</a:t>
            </a:r>
            <a:r>
              <a:rPr kumimoji="0" lang="en-GB" sz="1200" b="0" i="0" u="none" strike="noStrike" kern="1200" cap="none" spc="0" normalizeH="0" baseline="0" noProof="0" dirty="0">
                <a:ln>
                  <a:noFill/>
                </a:ln>
                <a:solidFill>
                  <a:srgbClr val="4D4D4D"/>
                </a:solidFill>
                <a:effectLst/>
                <a:uLnTx/>
                <a:uFillTx/>
                <a:latin typeface="Arial"/>
                <a:ea typeface="+mn-ea"/>
                <a:cs typeface="+mn-cs"/>
              </a:rPr>
              <a:t>-Curie Actions</a:t>
            </a:r>
          </a:p>
        </p:txBody>
      </p:sp>
      <p:sp>
        <p:nvSpPr>
          <p:cNvPr id="10" name="TextBox 9"/>
          <p:cNvSpPr txBox="1"/>
          <p:nvPr/>
        </p:nvSpPr>
        <p:spPr>
          <a:xfrm>
            <a:off x="1421780" y="3934316"/>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Research Infrastructures</a:t>
            </a:r>
          </a:p>
        </p:txBody>
      </p:sp>
      <p:sp>
        <p:nvSpPr>
          <p:cNvPr id="11" name="Rectangle 10"/>
          <p:cNvSpPr/>
          <p:nvPr/>
        </p:nvSpPr>
        <p:spPr>
          <a:xfrm>
            <a:off x="4209585" y="1388326"/>
            <a:ext cx="2787805" cy="33230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p:cNvSpPr txBox="1"/>
          <p:nvPr/>
        </p:nvSpPr>
        <p:spPr>
          <a:xfrm>
            <a:off x="4284856" y="1388326"/>
            <a:ext cx="2637264" cy="923330"/>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Pillar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Excellent Science Global Challenges and European Industrial Competiveness</a:t>
            </a:r>
          </a:p>
        </p:txBody>
      </p:sp>
      <p:sp>
        <p:nvSpPr>
          <p:cNvPr id="13" name="TextBox 12"/>
          <p:cNvSpPr txBox="1"/>
          <p:nvPr/>
        </p:nvSpPr>
        <p:spPr>
          <a:xfrm>
            <a:off x="4362914" y="2332053"/>
            <a:ext cx="2559205" cy="1754326"/>
          </a:xfrm>
          <a:prstGeom prst="rect">
            <a:avLst/>
          </a:prstGeom>
          <a:solidFill>
            <a:schemeClr val="bg1"/>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Culture, Creativity and Inclusive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Civil Security for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Digital, Industry and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Climate Energy and Mobility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Food </a:t>
            </a:r>
            <a:r>
              <a:rPr kumimoji="0" lang="en-GB" sz="1200" b="0" i="0" u="none" strike="noStrike" kern="1200" cap="none" spc="0" normalizeH="0" baseline="0" noProof="0" dirty="0" err="1">
                <a:ln>
                  <a:noFill/>
                </a:ln>
                <a:solidFill>
                  <a:srgbClr val="4D4D4D"/>
                </a:solidFill>
                <a:effectLst/>
                <a:uLnTx/>
                <a:uFillTx/>
                <a:latin typeface="Arial"/>
                <a:ea typeface="+mn-ea"/>
                <a:cs typeface="+mn-cs"/>
              </a:rPr>
              <a:t>Bioeconomy</a:t>
            </a:r>
            <a:r>
              <a:rPr kumimoji="0" lang="en-GB" sz="1200" b="0" i="0" u="none" strike="noStrike" kern="1200" cap="none" spc="0" normalizeH="0" baseline="0" noProof="0" dirty="0">
                <a:ln>
                  <a:noFill/>
                </a:ln>
                <a:solidFill>
                  <a:srgbClr val="4D4D4D"/>
                </a:solidFill>
                <a:effectLst/>
                <a:uLnTx/>
                <a:uFillTx/>
                <a:latin typeface="Arial"/>
                <a:ea typeface="+mn-ea"/>
                <a:cs typeface="+mn-cs"/>
              </a:rPr>
              <a:t>, Natural Resources, Agriculture and Environment</a:t>
            </a:r>
          </a:p>
        </p:txBody>
      </p:sp>
      <p:sp>
        <p:nvSpPr>
          <p:cNvPr id="15" name="TextBox 14"/>
          <p:cNvSpPr txBox="1"/>
          <p:nvPr/>
        </p:nvSpPr>
        <p:spPr>
          <a:xfrm>
            <a:off x="4362913" y="4211315"/>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Joint Research Centre</a:t>
            </a:r>
          </a:p>
        </p:txBody>
      </p:sp>
      <p:sp>
        <p:nvSpPr>
          <p:cNvPr id="16" name="Rectangle 15"/>
          <p:cNvSpPr/>
          <p:nvPr/>
        </p:nvSpPr>
        <p:spPr>
          <a:xfrm>
            <a:off x="7202758" y="1388326"/>
            <a:ext cx="2787805" cy="33230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p:cNvSpPr txBox="1"/>
          <p:nvPr/>
        </p:nvSpPr>
        <p:spPr>
          <a:xfrm>
            <a:off x="7278029" y="1388326"/>
            <a:ext cx="2637264" cy="553998"/>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Pillar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Innovative Europe</a:t>
            </a:r>
          </a:p>
        </p:txBody>
      </p:sp>
      <p:sp>
        <p:nvSpPr>
          <p:cNvPr id="18" name="TextBox 17"/>
          <p:cNvSpPr txBox="1"/>
          <p:nvPr/>
        </p:nvSpPr>
        <p:spPr>
          <a:xfrm>
            <a:off x="7356087" y="2332053"/>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European Innovation Council</a:t>
            </a:r>
          </a:p>
        </p:txBody>
      </p:sp>
      <p:sp>
        <p:nvSpPr>
          <p:cNvPr id="19" name="TextBox 18"/>
          <p:cNvSpPr txBox="1"/>
          <p:nvPr/>
        </p:nvSpPr>
        <p:spPr>
          <a:xfrm>
            <a:off x="7356088" y="3082922"/>
            <a:ext cx="25592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European innovation ecosystems</a:t>
            </a:r>
          </a:p>
        </p:txBody>
      </p:sp>
      <p:sp>
        <p:nvSpPr>
          <p:cNvPr id="20" name="TextBox 19"/>
          <p:cNvSpPr txBox="1"/>
          <p:nvPr/>
        </p:nvSpPr>
        <p:spPr>
          <a:xfrm>
            <a:off x="7356087" y="3934316"/>
            <a:ext cx="255920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European Institute of Innovation and Technology</a:t>
            </a:r>
          </a:p>
        </p:txBody>
      </p:sp>
      <p:sp>
        <p:nvSpPr>
          <p:cNvPr id="30" name="Rectangle 29"/>
          <p:cNvSpPr/>
          <p:nvPr/>
        </p:nvSpPr>
        <p:spPr>
          <a:xfrm>
            <a:off x="1261479" y="4857645"/>
            <a:ext cx="8762071" cy="10156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p:cNvSpPr txBox="1"/>
          <p:nvPr/>
        </p:nvSpPr>
        <p:spPr>
          <a:xfrm>
            <a:off x="1261479" y="4857645"/>
            <a:ext cx="8762071" cy="369332"/>
          </a:xfrm>
          <a:prstGeom prst="rect">
            <a:avLst/>
          </a:prstGeom>
          <a:solidFill>
            <a:schemeClr val="accent6"/>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Widening Participation and Strengthening the European Research Area</a:t>
            </a:r>
          </a:p>
        </p:txBody>
      </p:sp>
      <p:sp>
        <p:nvSpPr>
          <p:cNvPr id="29" name="TextBox 28"/>
          <p:cNvSpPr txBox="1"/>
          <p:nvPr/>
        </p:nvSpPr>
        <p:spPr>
          <a:xfrm>
            <a:off x="6031414" y="5496332"/>
            <a:ext cx="3802566"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Reforming and Enhancing the European R&amp;I system</a:t>
            </a:r>
          </a:p>
        </p:txBody>
      </p:sp>
      <p:sp>
        <p:nvSpPr>
          <p:cNvPr id="27" name="TextBox 26"/>
          <p:cNvSpPr txBox="1"/>
          <p:nvPr/>
        </p:nvSpPr>
        <p:spPr>
          <a:xfrm>
            <a:off x="1414808" y="5496332"/>
            <a:ext cx="3730084"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mn-cs"/>
              </a:rPr>
              <a:t>Widening Participation and Spreading Excellence</a:t>
            </a:r>
          </a:p>
        </p:txBody>
      </p:sp>
      <p:sp>
        <p:nvSpPr>
          <p:cNvPr id="31" name="Rectangle 30"/>
          <p:cNvSpPr/>
          <p:nvPr/>
        </p:nvSpPr>
        <p:spPr>
          <a:xfrm>
            <a:off x="1048215" y="1148575"/>
            <a:ext cx="9222058" cy="489538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1438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16444" y="2003430"/>
          <a:ext cx="11340000" cy="39077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txBox="1">
            <a:spLocks/>
          </p:cNvSpPr>
          <p:nvPr/>
        </p:nvSpPr>
        <p:spPr>
          <a:xfrm>
            <a:off x="5919262" y="2003430"/>
            <a:ext cx="5388044" cy="98470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4EA2"/>
                </a:solidFill>
                <a:effectLst/>
                <a:uLnTx/>
                <a:uFillTx/>
                <a:latin typeface="Arial"/>
                <a:ea typeface="+mn-ea"/>
                <a:cs typeface="+mn-cs"/>
              </a:rPr>
              <a:t>Political agreement December 2020</a:t>
            </a:r>
          </a:p>
          <a:p>
            <a:pPr marL="0" marR="0" lvl="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F8A907"/>
                </a:solidFill>
                <a:latin typeface="+mn-lt"/>
                <a:ea typeface="+mn-ea"/>
                <a:cs typeface="+mn-cs"/>
              </a:defRPr>
            </a:pPr>
            <a:r>
              <a:rPr kumimoji="0" lang="en-US" sz="1800" b="1" i="1" u="none" strike="noStrike" kern="1200" cap="none" spc="0" normalizeH="0" baseline="0" noProof="0" dirty="0">
                <a:ln>
                  <a:noFill/>
                </a:ln>
                <a:solidFill>
                  <a:srgbClr val="4D4D4D"/>
                </a:solidFill>
                <a:effectLst/>
                <a:uLnTx/>
                <a:uFillTx/>
                <a:latin typeface="Arial"/>
                <a:ea typeface="+mn-ea"/>
                <a:cs typeface="+mn-cs"/>
              </a:rPr>
              <a:t>€ billion in current prices</a:t>
            </a:r>
          </a:p>
        </p:txBody>
      </p:sp>
      <p:sp>
        <p:nvSpPr>
          <p:cNvPr id="15" name="Oval 14"/>
          <p:cNvSpPr/>
          <p:nvPr/>
        </p:nvSpPr>
        <p:spPr>
          <a:xfrm>
            <a:off x="2632006" y="2868093"/>
            <a:ext cx="2178424" cy="217842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sp>
        <p:nvSpPr>
          <p:cNvPr id="7" name="Title 1"/>
          <p:cNvSpPr txBox="1">
            <a:spLocks/>
          </p:cNvSpPr>
          <p:nvPr/>
        </p:nvSpPr>
        <p:spPr>
          <a:xfrm>
            <a:off x="838200" y="467999"/>
            <a:ext cx="10515600" cy="1035337"/>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3600" b="1" i="0" u="none" strike="noStrike" kern="1200" cap="none" spc="-50" normalizeH="0" baseline="0" noProof="0" dirty="0">
                <a:ln>
                  <a:noFill/>
                </a:ln>
                <a:solidFill>
                  <a:srgbClr val="931680"/>
                </a:solidFill>
                <a:effectLst/>
                <a:uLnTx/>
                <a:uFillTx/>
                <a:latin typeface="Arial"/>
                <a:ea typeface="+mj-ea"/>
                <a:cs typeface="+mj-cs"/>
              </a:rPr>
              <a:t>Horizon Europe Budget: </a:t>
            </a:r>
            <a:r>
              <a:rPr kumimoji="0" lang="en-GB" sz="3600" b="1" i="0" u="none" strike="noStrike" kern="1200" cap="none" spc="-50" normalizeH="0" baseline="0" noProof="0" dirty="0">
                <a:ln>
                  <a:noFill/>
                </a:ln>
                <a:solidFill>
                  <a:srgbClr val="931680"/>
                </a:solidFill>
                <a:effectLst/>
                <a:uLnTx/>
                <a:uFillTx/>
                <a:latin typeface="Arial" panose="020B0604020202020204" pitchFamily="34" charset="0"/>
                <a:ea typeface="+mj-ea"/>
                <a:cs typeface="Arial" panose="020B0604020202020204" pitchFamily="34" charset="0"/>
              </a:rPr>
              <a:t>€95.5 billion (2021-2027)</a:t>
            </a:r>
          </a:p>
          <a:p>
            <a:pPr marL="0" marR="0" lvl="0" indent="0" algn="l" defTabSz="914400" rtl="0" eaLnBrk="1" fontAlgn="auto" latinLnBrk="0" hangingPunct="1">
              <a:lnSpc>
                <a:spcPts val="3400"/>
              </a:lnSpc>
              <a:spcBef>
                <a:spcPct val="0"/>
              </a:spcBef>
              <a:spcAft>
                <a:spcPts val="0"/>
              </a:spcAft>
              <a:buClrTx/>
              <a:buSzTx/>
              <a:buFontTx/>
              <a:buNone/>
              <a:tabLst/>
              <a:defRPr/>
            </a:pPr>
            <a:r>
              <a:rPr kumimoji="0" lang="en-GB" sz="2400" b="0" i="0" u="none" strike="noStrike" kern="1200" cap="none" spc="-50" normalizeH="0" baseline="0" noProof="0" dirty="0">
                <a:ln>
                  <a:noFill/>
                </a:ln>
                <a:solidFill>
                  <a:srgbClr val="931680"/>
                </a:solidFill>
                <a:effectLst/>
                <a:uLnTx/>
                <a:uFillTx/>
                <a:latin typeface="Arial"/>
                <a:ea typeface="+mj-ea"/>
                <a:cs typeface="Arial" panose="020B0604020202020204" pitchFamily="34" charset="0"/>
              </a:rPr>
              <a:t>(including €5.4 billion from NGEU – </a:t>
            </a:r>
            <a:r>
              <a:rPr kumimoji="0" lang="en-US" sz="2400" b="0" i="0" u="none" strike="noStrike" kern="1200" cap="none" spc="-50" normalizeH="0" baseline="0" noProof="0" dirty="0">
                <a:ln>
                  <a:noFill/>
                </a:ln>
                <a:solidFill>
                  <a:srgbClr val="931680"/>
                </a:solidFill>
                <a:effectLst/>
                <a:uLnTx/>
                <a:uFillTx/>
                <a:latin typeface="Arial"/>
                <a:ea typeface="+mj-ea"/>
                <a:cs typeface="+mj-cs"/>
              </a:rPr>
              <a:t>Next Generation Europe – </a:t>
            </a:r>
            <a:r>
              <a:rPr kumimoji="0" lang="en-US" sz="2400" b="0" i="0" u="none" strike="noStrike" kern="1200" cap="none" spc="-50" normalizeH="0" baseline="0" noProof="0" dirty="0" err="1">
                <a:ln>
                  <a:noFill/>
                </a:ln>
                <a:solidFill>
                  <a:srgbClr val="931680"/>
                </a:solidFill>
                <a:effectLst/>
                <a:uLnTx/>
                <a:uFillTx/>
                <a:latin typeface="Arial"/>
                <a:ea typeface="+mj-ea"/>
                <a:cs typeface="+mj-cs"/>
              </a:rPr>
              <a:t>programme</a:t>
            </a:r>
            <a:r>
              <a:rPr kumimoji="0" lang="en-US" sz="2400" b="0" i="0" u="none" strike="noStrike" kern="1200" cap="none" spc="-50" normalizeH="0" baseline="0" noProof="0" dirty="0">
                <a:ln>
                  <a:noFill/>
                </a:ln>
                <a:solidFill>
                  <a:srgbClr val="931680"/>
                </a:solidFill>
                <a:effectLst/>
                <a:uLnTx/>
                <a:uFillTx/>
                <a:latin typeface="Arial"/>
                <a:ea typeface="+mj-ea"/>
                <a:cs typeface="+mj-cs"/>
              </a:rPr>
              <a:t> of EU for Recovery from COVID-19 crisis</a:t>
            </a:r>
            <a:r>
              <a:rPr kumimoji="0" lang="en-GB" sz="2400" b="0" i="0" u="none" strike="noStrike" kern="1200" cap="none" spc="-50" normalizeH="0" baseline="0" noProof="0" dirty="0">
                <a:ln>
                  <a:noFill/>
                </a:ln>
                <a:solidFill>
                  <a:srgbClr val="931680"/>
                </a:solidFill>
                <a:effectLst/>
                <a:uLnTx/>
                <a:uFillTx/>
                <a:latin typeface="Arial"/>
                <a:ea typeface="+mj-ea"/>
                <a:cs typeface="Arial" panose="020B0604020202020204" pitchFamily="34" charset="0"/>
              </a:rPr>
              <a:t>)</a:t>
            </a:r>
          </a:p>
          <a:p>
            <a:pPr marL="0" marR="0" lvl="0" indent="0" algn="l" defTabSz="914400" rtl="0" eaLnBrk="1" fontAlgn="auto" latinLnBrk="0" hangingPunct="1">
              <a:lnSpc>
                <a:spcPts val="3400"/>
              </a:lnSpc>
              <a:spcBef>
                <a:spcPct val="0"/>
              </a:spcBef>
              <a:spcAft>
                <a:spcPts val="0"/>
              </a:spcAft>
              <a:buClrTx/>
              <a:buSzTx/>
              <a:buFontTx/>
              <a:buNone/>
              <a:tabLst/>
              <a:defRPr/>
            </a:pPr>
            <a:endParaRPr kumimoji="0" lang="en-GB" sz="2400" b="0" i="0" u="none" strike="noStrike" kern="1200" cap="none" spc="-50" normalizeH="0" baseline="0" noProof="0" dirty="0">
              <a:ln>
                <a:noFill/>
              </a:ln>
              <a:solidFill>
                <a:srgbClr val="931680"/>
              </a:solidFill>
              <a:effectLst/>
              <a:uLnTx/>
              <a:uFillTx/>
              <a:latin typeface="Arial"/>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5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221125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3633" y="512414"/>
            <a:ext cx="8229600" cy="936625"/>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931680"/>
                </a:solidFill>
                <a:effectLst/>
                <a:uLnTx/>
                <a:uFillTx/>
                <a:latin typeface="Arial"/>
                <a:ea typeface="MS Gothic" charset="-128"/>
                <a:cs typeface="+mj-cs"/>
              </a:rPr>
              <a:t>Widening under Horizon Europe:</a:t>
            </a:r>
          </a:p>
        </p:txBody>
      </p:sp>
      <p:sp>
        <p:nvSpPr>
          <p:cNvPr id="4" name="Content Placeholder 2"/>
          <p:cNvSpPr txBox="1">
            <a:spLocks/>
          </p:cNvSpPr>
          <p:nvPr/>
        </p:nvSpPr>
        <p:spPr>
          <a:xfrm>
            <a:off x="763633" y="1374078"/>
            <a:ext cx="9705702" cy="5113125"/>
          </a:xfr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GB" b="0" i="0" u="none" strike="noStrike" kern="1200" cap="none" spc="0" normalizeH="0" baseline="0" noProof="0" dirty="0">
                <a:ln>
                  <a:noFill/>
                </a:ln>
                <a:solidFill>
                  <a:srgbClr val="4D4D4D"/>
                </a:solidFill>
                <a:effectLst/>
                <a:uLnTx/>
                <a:uFillTx/>
                <a:latin typeface="Arial"/>
                <a:ea typeface="+mn-ea"/>
                <a:cs typeface="+mn-cs"/>
              </a:rPr>
              <a:t>Full alignment with </a:t>
            </a:r>
            <a:r>
              <a:rPr kumimoji="0" lang="en-GB" b="1" i="0" u="none" strike="noStrike" kern="1200" cap="none" spc="0" normalizeH="0" baseline="0" noProof="0" dirty="0">
                <a:ln>
                  <a:noFill/>
                </a:ln>
                <a:solidFill>
                  <a:srgbClr val="4D4D4D"/>
                </a:solidFill>
                <a:effectLst/>
                <a:uLnTx/>
                <a:uFillTx/>
                <a:latin typeface="Arial"/>
                <a:ea typeface="+mn-ea"/>
                <a:cs typeface="+mn-cs"/>
              </a:rPr>
              <a:t>new ERA strategic priorities</a:t>
            </a:r>
          </a:p>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GB" b="1" i="0" u="none" strike="noStrike" kern="1200" cap="none" spc="0" normalizeH="0" baseline="0" noProof="0" dirty="0">
                <a:ln>
                  <a:noFill/>
                </a:ln>
                <a:solidFill>
                  <a:srgbClr val="4D4D4D"/>
                </a:solidFill>
                <a:effectLst/>
                <a:uLnTx/>
                <a:uFillTx/>
                <a:latin typeface="Arial"/>
                <a:ea typeface="+mn-ea"/>
                <a:cs typeface="+mn-cs"/>
              </a:rPr>
              <a:t>Fixed list of eligible Member States </a:t>
            </a:r>
            <a:r>
              <a:rPr kumimoji="0" lang="en-GB" b="0" i="0" u="none" strike="noStrike" kern="1200" cap="none" spc="0" normalizeH="0" baseline="0" noProof="0" dirty="0">
                <a:ln>
                  <a:noFill/>
                </a:ln>
                <a:solidFill>
                  <a:srgbClr val="4D4D4D"/>
                </a:solidFill>
                <a:effectLst/>
                <a:uLnTx/>
                <a:uFillTx/>
                <a:latin typeface="Arial"/>
                <a:ea typeface="+mn-ea"/>
                <a:cs typeface="+mn-cs"/>
              </a:rPr>
              <a:t>to host the main beneficiary (EU13 + PT + EL) + Associated Countries</a:t>
            </a:r>
          </a:p>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GB" b="1" i="0" u="none" strike="noStrike" kern="1200" cap="none" spc="0" normalizeH="0" baseline="0" noProof="0" dirty="0">
                <a:ln>
                  <a:noFill/>
                </a:ln>
                <a:solidFill>
                  <a:srgbClr val="4D4D4D"/>
                </a:solidFill>
                <a:effectLst/>
                <a:uLnTx/>
                <a:uFillTx/>
                <a:latin typeface="Arial"/>
                <a:ea typeface="+mn-ea"/>
                <a:cs typeface="+mn-cs"/>
              </a:rPr>
              <a:t>EU Outermost Regions </a:t>
            </a:r>
            <a:r>
              <a:rPr kumimoji="0" lang="en-GB" b="0" i="0" u="none" strike="noStrike" kern="1200" cap="none" spc="0" normalizeH="0" baseline="0" noProof="0" dirty="0">
                <a:ln>
                  <a:noFill/>
                </a:ln>
                <a:solidFill>
                  <a:srgbClr val="4D4D4D"/>
                </a:solidFill>
                <a:effectLst/>
                <a:uLnTx/>
                <a:uFillTx/>
                <a:latin typeface="Arial"/>
                <a:ea typeface="+mn-ea"/>
                <a:cs typeface="+mn-cs"/>
              </a:rPr>
              <a:t>fully eligible to host the co-ordinator</a:t>
            </a:r>
          </a:p>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GB" b="0" i="0" u="none" strike="noStrike" kern="1200" cap="none" spc="0" normalizeH="0" baseline="0" noProof="0" dirty="0">
                <a:ln>
                  <a:noFill/>
                </a:ln>
                <a:solidFill>
                  <a:srgbClr val="4D4D4D"/>
                </a:solidFill>
                <a:effectLst/>
                <a:uLnTx/>
                <a:uFillTx/>
                <a:latin typeface="Arial"/>
                <a:ea typeface="+mn-ea"/>
                <a:cs typeface="+mn-cs"/>
              </a:rPr>
              <a:t>Full implementation of “</a:t>
            </a:r>
            <a:r>
              <a:rPr kumimoji="0" lang="en-GB" b="1" i="0" u="none" strike="noStrike" kern="1200" cap="none" spc="0" normalizeH="0" baseline="0" noProof="0" dirty="0">
                <a:ln>
                  <a:noFill/>
                </a:ln>
                <a:solidFill>
                  <a:srgbClr val="4D4D4D"/>
                </a:solidFill>
                <a:effectLst/>
                <a:uLnTx/>
                <a:uFillTx/>
                <a:latin typeface="Arial"/>
                <a:ea typeface="+mn-ea"/>
                <a:cs typeface="+mn-cs"/>
              </a:rPr>
              <a:t>Advancing Europe” package </a:t>
            </a:r>
            <a:r>
              <a:rPr kumimoji="0" lang="en-GB" b="0" i="0" u="none" strike="noStrike" kern="1200" cap="none" spc="0" normalizeH="0" baseline="0" noProof="0" dirty="0">
                <a:ln>
                  <a:noFill/>
                </a:ln>
                <a:solidFill>
                  <a:srgbClr val="4D4D4D"/>
                </a:solidFill>
                <a:effectLst/>
                <a:uLnTx/>
                <a:uFillTx/>
                <a:latin typeface="Arial"/>
                <a:ea typeface="+mn-ea"/>
                <a:cs typeface="+mn-cs"/>
              </a:rPr>
              <a:t>with a number of additional support schemes to boost participation of less research performing countries</a:t>
            </a:r>
          </a:p>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r>
              <a:rPr kumimoji="0" lang="en-GB" b="0" i="0" u="none" strike="noStrike" kern="1200" cap="none" spc="0" normalizeH="0" baseline="0" noProof="0" dirty="0">
                <a:ln>
                  <a:noFill/>
                </a:ln>
                <a:solidFill>
                  <a:srgbClr val="4D4D4D"/>
                </a:solidFill>
                <a:effectLst/>
                <a:uLnTx/>
                <a:uFillTx/>
                <a:latin typeface="Arial"/>
                <a:ea typeface="+mn-ea"/>
                <a:cs typeface="+mn-cs"/>
              </a:rPr>
              <a:t>More integrated policy approach and </a:t>
            </a:r>
            <a:r>
              <a:rPr kumimoji="0" lang="en-GB" b="1" i="0" u="none" strike="noStrike" kern="1200" cap="none" spc="0" normalizeH="0" baseline="0" noProof="0" dirty="0">
                <a:ln>
                  <a:noFill/>
                </a:ln>
                <a:solidFill>
                  <a:srgbClr val="4D4D4D"/>
                </a:solidFill>
                <a:effectLst/>
                <a:uLnTx/>
                <a:uFillTx/>
                <a:latin typeface="Arial"/>
                <a:ea typeface="+mn-ea"/>
                <a:cs typeface="+mn-cs"/>
              </a:rPr>
              <a:t>enhanced synergies </a:t>
            </a:r>
            <a:r>
              <a:rPr kumimoji="0" lang="en-GB" b="0" i="0" u="none" strike="noStrike" kern="1200" cap="none" spc="0" normalizeH="0" baseline="0" noProof="0" dirty="0">
                <a:ln>
                  <a:noFill/>
                </a:ln>
                <a:solidFill>
                  <a:srgbClr val="4D4D4D"/>
                </a:solidFill>
                <a:effectLst/>
                <a:uLnTx/>
                <a:uFillTx/>
                <a:latin typeface="Arial"/>
                <a:ea typeface="+mn-ea"/>
                <a:cs typeface="+mn-cs"/>
              </a:rPr>
              <a:t>with regional policy, transnational missions, regional smart specialisation strategies etc.</a:t>
            </a:r>
          </a:p>
          <a:p>
            <a:pPr marL="228600" marR="0" lvl="0" indent="-228600" algn="l" defTabSz="914400" rtl="0" eaLnBrk="1" fontAlgn="auto" latinLnBrk="0" hangingPunct="1">
              <a:lnSpc>
                <a:spcPct val="100000"/>
              </a:lnSpc>
              <a:spcBef>
                <a:spcPts val="0"/>
              </a:spcBef>
              <a:spcAft>
                <a:spcPts val="600"/>
              </a:spcAft>
              <a:buClr>
                <a:srgbClr val="0070C0"/>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13877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1963" y="172248"/>
            <a:ext cx="10269505" cy="836489"/>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31680"/>
                </a:solidFill>
                <a:effectLst/>
                <a:uLnTx/>
                <a:uFillTx/>
                <a:latin typeface="Arial"/>
                <a:ea typeface="+mj-ea"/>
                <a:cs typeface="+mj-cs"/>
              </a:rPr>
              <a:t>Horizon Europe - Towards the first HE WP: </a:t>
            </a:r>
            <a:br>
              <a:rPr kumimoji="0" lang="en-US" sz="3600" b="1" i="0" u="none" strike="noStrike" kern="1200" cap="none" spc="0" normalizeH="0" baseline="0" noProof="0" dirty="0">
                <a:ln>
                  <a:noFill/>
                </a:ln>
                <a:solidFill>
                  <a:srgbClr val="931680"/>
                </a:solidFill>
                <a:effectLst/>
                <a:uLnTx/>
                <a:uFillTx/>
                <a:latin typeface="Arial"/>
                <a:ea typeface="+mj-ea"/>
                <a:cs typeface="+mj-cs"/>
              </a:rPr>
            </a:br>
            <a:r>
              <a:rPr kumimoji="0" lang="en-US" sz="3600" b="1" i="0" u="none" strike="noStrike" kern="1200" cap="none" spc="0" normalizeH="0" baseline="0" noProof="0" dirty="0">
                <a:ln>
                  <a:noFill/>
                </a:ln>
                <a:solidFill>
                  <a:srgbClr val="931680"/>
                </a:solidFill>
                <a:effectLst/>
                <a:uLnTx/>
                <a:uFillTx/>
                <a:latin typeface="Arial"/>
                <a:ea typeface="+mj-ea"/>
                <a:cs typeface="+mj-cs"/>
              </a:rPr>
              <a:t>definitions and approach</a:t>
            </a:r>
            <a:r>
              <a:rPr kumimoji="0" lang="en-GB" sz="3600" b="1" i="0" u="none" strike="noStrike" kern="1200" cap="none" spc="0" normalizeH="0" baseline="0" noProof="0" dirty="0">
                <a:ln>
                  <a:noFill/>
                </a:ln>
                <a:solidFill>
                  <a:srgbClr val="931680"/>
                </a:solidFill>
                <a:effectLst/>
                <a:uLnTx/>
                <a:uFillTx/>
                <a:latin typeface="Arial"/>
                <a:ea typeface="+mj-ea"/>
                <a:cs typeface="+mj-cs"/>
              </a:rPr>
              <a:t/>
            </a:r>
            <a:br>
              <a:rPr kumimoji="0" lang="en-GB" sz="3600" b="1" i="0" u="none" strike="noStrike" kern="1200" cap="none" spc="0" normalizeH="0" baseline="0" noProof="0" dirty="0">
                <a:ln>
                  <a:noFill/>
                </a:ln>
                <a:solidFill>
                  <a:srgbClr val="931680"/>
                </a:solidFill>
                <a:effectLst/>
                <a:uLnTx/>
                <a:uFillTx/>
                <a:latin typeface="Arial"/>
                <a:ea typeface="+mj-ea"/>
                <a:cs typeface="+mj-cs"/>
              </a:rPr>
            </a:br>
            <a:endParaRPr kumimoji="0" lang="en-GB" sz="2800" b="1" i="0" u="none" strike="noStrike" kern="1200" cap="none" spc="0" normalizeH="0" baseline="0" noProof="0" dirty="0">
              <a:ln>
                <a:noFill/>
              </a:ln>
              <a:solidFill>
                <a:srgbClr val="931680"/>
              </a:solidFill>
              <a:effectLst/>
              <a:uLnTx/>
              <a:uFillTx/>
              <a:latin typeface="Arial"/>
              <a:ea typeface="+mj-ea"/>
              <a:cs typeface="+mj-cs"/>
            </a:endParaRPr>
          </a:p>
        </p:txBody>
      </p:sp>
      <p:sp>
        <p:nvSpPr>
          <p:cNvPr id="4" name="Rectangle 3"/>
          <p:cNvSpPr/>
          <p:nvPr/>
        </p:nvSpPr>
        <p:spPr>
          <a:xfrm>
            <a:off x="1020903" y="1904305"/>
            <a:ext cx="8957049"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graphicFrame>
        <p:nvGraphicFramePr>
          <p:cNvPr id="5" name="Table 4"/>
          <p:cNvGraphicFramePr>
            <a:graphicFrameLocks noGrp="1"/>
          </p:cNvGraphicFramePr>
          <p:nvPr/>
        </p:nvGraphicFramePr>
        <p:xfrm>
          <a:off x="1817756" y="1508274"/>
          <a:ext cx="9229251" cy="4540426"/>
        </p:xfrm>
        <a:graphic>
          <a:graphicData uri="http://schemas.openxmlformats.org/drawingml/2006/table">
            <a:tbl>
              <a:tblPr firstRow="1" firstCol="1" bandRow="1">
                <a:tableStyleId>{3B4B98B0-60AC-42C2-AFA5-B58CD77FA1E5}</a:tableStyleId>
              </a:tblPr>
              <a:tblGrid>
                <a:gridCol w="1123561">
                  <a:extLst>
                    <a:ext uri="{9D8B030D-6E8A-4147-A177-3AD203B41FA5}">
                      <a16:colId xmlns:a16="http://schemas.microsoft.com/office/drawing/2014/main" val="2110299797"/>
                    </a:ext>
                  </a:extLst>
                </a:gridCol>
                <a:gridCol w="8105690">
                  <a:extLst>
                    <a:ext uri="{9D8B030D-6E8A-4147-A177-3AD203B41FA5}">
                      <a16:colId xmlns:a16="http://schemas.microsoft.com/office/drawing/2014/main" val="1434805958"/>
                    </a:ext>
                  </a:extLst>
                </a:gridCol>
              </a:tblGrid>
              <a:tr h="1006168">
                <a:tc>
                  <a:txBody>
                    <a:bodyPr/>
                    <a:lstStyle/>
                    <a:p>
                      <a:pPr algn="ctr">
                        <a:lnSpc>
                          <a:spcPct val="115000"/>
                        </a:lnSpc>
                        <a:spcAft>
                          <a:spcPts val="0"/>
                        </a:spcAft>
                      </a:pPr>
                      <a:endParaRPr lang="en-GB" sz="1200" dirty="0">
                        <a:effectLst/>
                      </a:endParaRPr>
                    </a:p>
                    <a:p>
                      <a:pPr algn="ctr">
                        <a:lnSpc>
                          <a:spcPct val="115000"/>
                        </a:lnSpc>
                        <a:spcAft>
                          <a:spcPts val="0"/>
                        </a:spcAft>
                      </a:pPr>
                      <a:r>
                        <a:rPr lang="en-GB" sz="1200" dirty="0">
                          <a:effectLst/>
                        </a:rPr>
                        <a:t>EC Policy Priorities</a:t>
                      </a:r>
                      <a:endParaRPr lang="en-GB" sz="1200" dirty="0">
                        <a:solidFill>
                          <a:srgbClr val="4D4D4D"/>
                        </a:solidFill>
                        <a:effectLst/>
                      </a:endParaRPr>
                    </a:p>
                  </a:txBody>
                  <a:tcPr marL="68580" marR="68580" marT="0" marB="0"/>
                </a:tc>
                <a:tc>
                  <a:txBody>
                    <a:bodyPr/>
                    <a:lstStyle/>
                    <a:p>
                      <a:pPr algn="just">
                        <a:lnSpc>
                          <a:spcPct val="115000"/>
                        </a:lnSpc>
                        <a:spcAft>
                          <a:spcPts val="0"/>
                        </a:spcAft>
                      </a:pPr>
                      <a:r>
                        <a:rPr lang="en-GB" sz="1400" dirty="0">
                          <a:effectLst/>
                        </a:rPr>
                        <a:t>Based on the Political Guidelines for the European Commission 2019-2024 with a focus on three key priorities: Green Deal, Europe fit for the Digital Age, and Economy that Works for People as well as the new Recovery Plan,</a:t>
                      </a:r>
                      <a:r>
                        <a:rPr lang="en-GB" sz="1400" baseline="0" dirty="0">
                          <a:effectLst/>
                        </a:rPr>
                        <a:t> ERA and the ESFRI white paper</a:t>
                      </a:r>
                      <a:endParaRPr lang="en-GB" sz="1400" b="0" dirty="0">
                        <a:solidFill>
                          <a:srgbClr val="4D4D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3653648"/>
                  </a:ext>
                </a:extLst>
              </a:tr>
              <a:tr h="854104">
                <a:tc>
                  <a:txBody>
                    <a:bodyPr/>
                    <a:lstStyle/>
                    <a:p>
                      <a:pPr algn="ctr">
                        <a:lnSpc>
                          <a:spcPct val="115000"/>
                        </a:lnSpc>
                        <a:spcAft>
                          <a:spcPts val="0"/>
                        </a:spcAft>
                      </a:pPr>
                      <a:r>
                        <a:rPr lang="en-GB" sz="1200" dirty="0">
                          <a:effectLst/>
                        </a:rPr>
                        <a:t>Objectives and Expected Impacts</a:t>
                      </a:r>
                      <a:endParaRPr lang="en-GB" sz="1200" dirty="0">
                        <a:solidFill>
                          <a:schemeClr val="accent3"/>
                        </a:solidFill>
                        <a:effectLst/>
                      </a:endParaRPr>
                    </a:p>
                  </a:txBody>
                  <a:tcPr marL="68580" marR="68580" marT="0" marB="0"/>
                </a:tc>
                <a:tc>
                  <a:txBody>
                    <a:bodyPr/>
                    <a:lstStyle/>
                    <a:p>
                      <a:pPr algn="just">
                        <a:lnSpc>
                          <a:spcPct val="115000"/>
                        </a:lnSpc>
                        <a:spcAft>
                          <a:spcPts val="0"/>
                        </a:spcAft>
                      </a:pPr>
                      <a:endParaRPr lang="en-GB" sz="1400" dirty="0">
                        <a:effectLst/>
                      </a:endParaRPr>
                    </a:p>
                    <a:p>
                      <a:pPr algn="just">
                        <a:lnSpc>
                          <a:spcPct val="115000"/>
                        </a:lnSpc>
                        <a:spcAft>
                          <a:spcPts val="0"/>
                        </a:spcAft>
                      </a:pPr>
                      <a:r>
                        <a:rPr lang="en-GB" sz="1400" dirty="0">
                          <a:effectLst/>
                        </a:rPr>
                        <a:t>Wider effects on society (including the environment), the economy and science, enabled by the outcomes of R&amp;I outcomes (long-term)</a:t>
                      </a:r>
                      <a:endParaRPr lang="en-GB" sz="1400" b="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820678"/>
                  </a:ext>
                </a:extLst>
              </a:tr>
              <a:tr h="1293615">
                <a:tc>
                  <a:txBody>
                    <a:bodyPr/>
                    <a:lstStyle/>
                    <a:p>
                      <a:pPr algn="ctr">
                        <a:lnSpc>
                          <a:spcPct val="115000"/>
                        </a:lnSpc>
                        <a:spcAft>
                          <a:spcPts val="0"/>
                        </a:spcAft>
                      </a:pPr>
                      <a:endParaRPr lang="en-GB" sz="1200" dirty="0">
                        <a:effectLst/>
                      </a:endParaRPr>
                    </a:p>
                    <a:p>
                      <a:pPr algn="ctr">
                        <a:lnSpc>
                          <a:spcPct val="115000"/>
                        </a:lnSpc>
                        <a:spcAft>
                          <a:spcPts val="0"/>
                        </a:spcAft>
                      </a:pPr>
                      <a:endParaRPr lang="en-GB" sz="1200" dirty="0">
                        <a:effectLst/>
                      </a:endParaRPr>
                    </a:p>
                    <a:p>
                      <a:pPr algn="ctr">
                        <a:lnSpc>
                          <a:spcPct val="115000"/>
                        </a:lnSpc>
                        <a:spcAft>
                          <a:spcPts val="0"/>
                        </a:spcAft>
                      </a:pPr>
                      <a:r>
                        <a:rPr lang="en-GB" sz="1200" dirty="0">
                          <a:effectLst/>
                        </a:rPr>
                        <a:t>Destinations</a:t>
                      </a:r>
                      <a:endParaRPr lang="en-GB" sz="1100" dirty="0">
                        <a:solidFill>
                          <a:schemeClr val="accent3"/>
                        </a:solidFill>
                        <a:effectLst/>
                      </a:endParaRPr>
                    </a:p>
                  </a:txBody>
                  <a:tcPr marL="68580" marR="68580" marT="0" marB="0"/>
                </a:tc>
                <a:tc>
                  <a:txBody>
                    <a:bodyPr/>
                    <a:lstStyle/>
                    <a:p>
                      <a:pPr algn="just">
                        <a:lnSpc>
                          <a:spcPct val="115000"/>
                        </a:lnSpc>
                        <a:spcAft>
                          <a:spcPts val="0"/>
                        </a:spcAft>
                      </a:pPr>
                      <a:endParaRPr lang="en-GB" sz="1400" dirty="0">
                        <a:effectLst/>
                      </a:endParaRPr>
                    </a:p>
                    <a:p>
                      <a:pPr algn="just">
                        <a:lnSpc>
                          <a:spcPct val="115000"/>
                        </a:lnSpc>
                        <a:spcAft>
                          <a:spcPts val="0"/>
                        </a:spcAft>
                      </a:pPr>
                      <a:r>
                        <a:rPr lang="en-GB" sz="1400" dirty="0">
                          <a:effectLst/>
                        </a:rPr>
                        <a:t>Packages of actions around which each Work Programme part will be designed, aimed at contributing to the objectives and expected impacts set out in the Strategic orientations. </a:t>
                      </a:r>
                    </a:p>
                    <a:p>
                      <a:pPr algn="just">
                        <a:lnSpc>
                          <a:spcPct val="115000"/>
                        </a:lnSpc>
                        <a:spcAft>
                          <a:spcPts val="0"/>
                        </a:spcAft>
                      </a:pPr>
                      <a:r>
                        <a:rPr lang="en-GB" sz="1400" dirty="0">
                          <a:effectLst/>
                        </a:rPr>
                        <a:t>The Destinations will provide the policy narrative for the calls and actions included in the WP. </a:t>
                      </a:r>
                      <a:endParaRPr lang="en-GB" sz="1400" dirty="0">
                        <a:solidFill>
                          <a:schemeClr val="accent3"/>
                        </a:solidFill>
                        <a:effectLst/>
                      </a:endParaRPr>
                    </a:p>
                  </a:txBody>
                  <a:tcPr marL="68580" marR="68580" marT="0" marB="0"/>
                </a:tc>
                <a:extLst>
                  <a:ext uri="{0D108BD9-81ED-4DB2-BD59-A6C34878D82A}">
                    <a16:rowId xmlns:a16="http://schemas.microsoft.com/office/drawing/2014/main" val="2430276155"/>
                  </a:ext>
                </a:extLst>
              </a:tr>
              <a:tr h="1386539">
                <a:tc>
                  <a:txBody>
                    <a:bodyPr/>
                    <a:lstStyle/>
                    <a:p>
                      <a:pPr algn="ctr">
                        <a:lnSpc>
                          <a:spcPct val="115000"/>
                        </a:lnSpc>
                        <a:spcAft>
                          <a:spcPts val="0"/>
                        </a:spcAft>
                      </a:pPr>
                      <a:endParaRPr lang="en-GB" sz="1200" dirty="0">
                        <a:effectLst/>
                      </a:endParaRPr>
                    </a:p>
                    <a:p>
                      <a:pPr algn="ctr">
                        <a:lnSpc>
                          <a:spcPct val="115000"/>
                        </a:lnSpc>
                        <a:spcAft>
                          <a:spcPts val="0"/>
                        </a:spcAft>
                      </a:pPr>
                      <a:r>
                        <a:rPr lang="en-GB" sz="1200" dirty="0">
                          <a:effectLst/>
                        </a:rPr>
                        <a:t>Calls for proposals</a:t>
                      </a:r>
                      <a:endParaRPr lang="en-GB" sz="1200" dirty="0">
                        <a:solidFill>
                          <a:schemeClr val="accent3"/>
                        </a:solidFill>
                        <a:effectLst/>
                      </a:endParaRPr>
                    </a:p>
                  </a:txBody>
                  <a:tcPr marL="68580" marR="68580" marT="0" marB="0"/>
                </a:tc>
                <a:tc>
                  <a:txBody>
                    <a:bodyPr/>
                    <a:lstStyle/>
                    <a:p>
                      <a:pPr algn="just">
                        <a:lnSpc>
                          <a:spcPct val="115000"/>
                        </a:lnSpc>
                        <a:spcAft>
                          <a:spcPts val="0"/>
                        </a:spcAft>
                      </a:pPr>
                      <a:endParaRPr lang="en-GB" sz="1400" dirty="0">
                        <a:effectLst/>
                      </a:endParaRPr>
                    </a:p>
                    <a:p>
                      <a:pPr algn="just">
                        <a:lnSpc>
                          <a:spcPct val="115000"/>
                        </a:lnSpc>
                        <a:spcAft>
                          <a:spcPts val="0"/>
                        </a:spcAft>
                      </a:pPr>
                      <a:r>
                        <a:rPr lang="en-GB" sz="1400" dirty="0">
                          <a:effectLst/>
                        </a:rPr>
                        <a:t>Each Destination will be implemented by means of calls for proposals. </a:t>
                      </a:r>
                    </a:p>
                    <a:p>
                      <a:pPr algn="just">
                        <a:lnSpc>
                          <a:spcPct val="115000"/>
                        </a:lnSpc>
                        <a:spcAft>
                          <a:spcPts val="0"/>
                        </a:spcAft>
                      </a:pPr>
                      <a:r>
                        <a:rPr lang="en-GB" sz="1400" dirty="0">
                          <a:effectLst/>
                        </a:rPr>
                        <a:t>Each</a:t>
                      </a:r>
                      <a:r>
                        <a:rPr lang="en-GB" sz="1400" baseline="0" dirty="0">
                          <a:effectLst/>
                        </a:rPr>
                        <a:t> Call for </a:t>
                      </a:r>
                      <a:r>
                        <a:rPr lang="en-GB" sz="1400" dirty="0">
                          <a:effectLst/>
                        </a:rPr>
                        <a:t>proposals will include one or</a:t>
                      </a:r>
                      <a:r>
                        <a:rPr lang="en-GB" sz="1400" baseline="0" dirty="0">
                          <a:effectLst/>
                        </a:rPr>
                        <a:t> more topics, all with the same deadline.</a:t>
                      </a:r>
                      <a:endParaRPr lang="en-GB" sz="1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245577"/>
                  </a:ext>
                </a:extLst>
              </a:tr>
            </a:tbl>
          </a:graphicData>
        </a:graphic>
      </p:graphicFrame>
      <p:sp>
        <p:nvSpPr>
          <p:cNvPr id="7" name="TextBox 6"/>
          <p:cNvSpPr txBox="1"/>
          <p:nvPr/>
        </p:nvSpPr>
        <p:spPr>
          <a:xfrm rot="16200000">
            <a:off x="-184516" y="2377187"/>
            <a:ext cx="26486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34EA2"/>
                </a:solidFill>
                <a:effectLst/>
                <a:uLnTx/>
                <a:uFillTx/>
                <a:latin typeface="Arial"/>
                <a:ea typeface="+mn-ea"/>
                <a:cs typeface="+mn-cs"/>
              </a:rPr>
              <a:t>Strategic orientations</a:t>
            </a:r>
            <a:endParaRPr kumimoji="0" lang="en-GB" sz="1800" b="1" i="0" u="none" strike="noStrike" kern="1200" cap="none" spc="0" normalizeH="0" baseline="0" noProof="0" dirty="0" err="1">
              <a:ln>
                <a:noFill/>
              </a:ln>
              <a:solidFill>
                <a:srgbClr val="034EA2"/>
              </a:solidFill>
              <a:effectLst/>
              <a:uLnTx/>
              <a:uFillTx/>
              <a:latin typeface="Arial"/>
              <a:ea typeface="+mn-ea"/>
              <a:cs typeface="+mn-cs"/>
            </a:endParaRPr>
          </a:p>
        </p:txBody>
      </p:sp>
      <p:sp>
        <p:nvSpPr>
          <p:cNvPr id="8" name="Down Arrow 7"/>
          <p:cNvSpPr/>
          <p:nvPr/>
        </p:nvSpPr>
        <p:spPr>
          <a:xfrm>
            <a:off x="1414810" y="3378669"/>
            <a:ext cx="312590" cy="3200047"/>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p:nvSpPr>
        <p:spPr>
          <a:xfrm rot="16200000">
            <a:off x="-299805" y="4581670"/>
            <a:ext cx="30963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dirty="0" err="1">
                <a:ln>
                  <a:noFill/>
                </a:ln>
                <a:solidFill>
                  <a:srgbClr val="F39E0C"/>
                </a:solidFill>
                <a:effectLst/>
                <a:uLnTx/>
                <a:uFillTx/>
                <a:latin typeface="Arial"/>
                <a:ea typeface="+mn-ea"/>
                <a:cs typeface="+mn-cs"/>
              </a:rPr>
              <a:t>Work</a:t>
            </a:r>
            <a:r>
              <a:rPr kumimoji="0" lang="fr-BE" sz="2000" b="1" i="0" u="none" strike="noStrike" kern="1200" cap="none" spc="0" normalizeH="0" baseline="0" noProof="0" dirty="0">
                <a:ln>
                  <a:noFill/>
                </a:ln>
                <a:solidFill>
                  <a:srgbClr val="F39E0C"/>
                </a:solidFill>
                <a:effectLst/>
                <a:uLnTx/>
                <a:uFillTx/>
                <a:latin typeface="Arial"/>
                <a:ea typeface="+mn-ea"/>
                <a:cs typeface="+mn-cs"/>
              </a:rPr>
              <a:t> Programme</a:t>
            </a:r>
            <a:endParaRPr kumimoji="0" lang="en-GB" sz="2000" b="1" i="0" u="none" strike="noStrike" kern="1200" cap="none" spc="0" normalizeH="0" baseline="0" noProof="0" dirty="0" err="1">
              <a:ln>
                <a:noFill/>
              </a:ln>
              <a:solidFill>
                <a:srgbClr val="F39E0C"/>
              </a:solidFill>
              <a:effectLst/>
              <a:uLnTx/>
              <a:uFillTx/>
              <a:latin typeface="Arial"/>
              <a:ea typeface="+mn-ea"/>
              <a:cs typeface="+mn-cs"/>
            </a:endParaRPr>
          </a:p>
        </p:txBody>
      </p:sp>
      <p:sp>
        <p:nvSpPr>
          <p:cNvPr id="10" name="Down Arrow 9"/>
          <p:cNvSpPr/>
          <p:nvPr/>
        </p:nvSpPr>
        <p:spPr>
          <a:xfrm>
            <a:off x="677295" y="1508274"/>
            <a:ext cx="312590" cy="2444790"/>
          </a:xfrm>
          <a:prstGeom prst="down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001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8220" y="195496"/>
            <a:ext cx="11215688" cy="995362"/>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931680"/>
                </a:solidFill>
                <a:effectLst/>
                <a:uLnTx/>
                <a:uFillTx/>
                <a:latin typeface="Arial"/>
                <a:ea typeface="+mj-ea"/>
                <a:cs typeface="+mj-cs"/>
              </a:rPr>
              <a:t>Widening participation and strengthening the ERA WP</a:t>
            </a:r>
            <a:endParaRPr kumimoji="0" lang="en-GB" altLang="en-US" sz="3200" b="1" i="0" u="none" strike="noStrike" kern="1200" cap="none" spc="0" normalizeH="0" baseline="0" noProof="0" dirty="0">
              <a:ln>
                <a:noFill/>
              </a:ln>
              <a:solidFill>
                <a:srgbClr val="931680"/>
              </a:solidFill>
              <a:effectLst/>
              <a:uLnTx/>
              <a:uFillTx/>
              <a:latin typeface="Arial"/>
              <a:ea typeface="+mj-ea"/>
              <a:cs typeface="+mj-cs"/>
            </a:endParaRPr>
          </a:p>
        </p:txBody>
      </p:sp>
      <p:sp>
        <p:nvSpPr>
          <p:cNvPr id="4" name="Rectangle 2"/>
          <p:cNvSpPr>
            <a:spLocks noChangeArrowheads="1"/>
          </p:cNvSpPr>
          <p:nvPr/>
        </p:nvSpPr>
        <p:spPr bwMode="auto">
          <a:xfrm>
            <a:off x="666906" y="1001751"/>
            <a:ext cx="113363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400" b="1" i="0" u="none" strike="noStrike" kern="1200" cap="none" spc="0" normalizeH="0" baseline="0" noProof="0" dirty="0">
                <a:ln>
                  <a:noFill/>
                </a:ln>
                <a:solidFill>
                  <a:srgbClr val="024B9C"/>
                </a:solidFill>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a:ln>
                  <a:noFill/>
                </a:ln>
                <a:solidFill>
                  <a:srgbClr val="024B9C"/>
                </a:solidFill>
                <a:effectLst/>
                <a:uLnTx/>
                <a:uFillTx/>
                <a:latin typeface="Arial" panose="020B0604020202020204" pitchFamily="34" charset="0"/>
                <a:ea typeface="+mn-ea"/>
                <a:cs typeface="+mn-cs"/>
              </a:rPr>
              <a:t>Destination #1</a:t>
            </a: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 Improved access to excellence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 Teaming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 Twinning (incl. special call WBC)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Excellence Hubs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European Excellence Initiative for Higher Education 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Hop-on facility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(under other actions) COST and NCP networks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2400" b="0" i="0" u="none" strike="noStrike" kern="1200" cap="none" spc="0" normalizeH="0" baseline="0" noProof="0" dirty="0">
              <a:ln>
                <a:noFill/>
              </a:ln>
              <a:solidFill>
                <a:srgbClr val="024B9C"/>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24B9C"/>
                </a:solidFill>
                <a:effectLst/>
                <a:uLnTx/>
                <a:uFillTx/>
                <a:latin typeface="Arial" panose="020B0604020202020204" pitchFamily="34" charset="0"/>
                <a:ea typeface="+mn-ea"/>
                <a:cs typeface="+mn-cs"/>
              </a:rPr>
              <a:t>					</a:t>
            </a:r>
            <a:endParaRPr kumimoji="0" lang="en-GB" altLang="en-US" sz="2400" b="0" i="0" u="none" strike="noStrike" kern="1200" cap="none" spc="0" normalizeH="0" baseline="0" noProof="0" dirty="0">
              <a:ln>
                <a:noFill/>
              </a:ln>
              <a:solidFill>
                <a:srgbClr val="024B9C"/>
              </a:solidFill>
              <a:effectLst/>
              <a:uLnTx/>
              <a:uFillTx/>
              <a:latin typeface="Arial" panose="020B0604020202020204" pitchFamily="34" charset="0"/>
              <a:ea typeface="+mn-ea"/>
              <a:cs typeface="+mn-cs"/>
            </a:endParaRPr>
          </a:p>
        </p:txBody>
      </p:sp>
      <p:sp>
        <p:nvSpPr>
          <p:cNvPr id="5" name="Rectangle 7"/>
          <p:cNvSpPr>
            <a:spLocks noChangeArrowheads="1"/>
          </p:cNvSpPr>
          <p:nvPr/>
        </p:nvSpPr>
        <p:spPr bwMode="auto">
          <a:xfrm>
            <a:off x="666906" y="3449775"/>
            <a:ext cx="1225073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2000" b="1" i="0" u="none" strike="noStrike" kern="1200" cap="none" spc="0" normalizeH="0" baseline="0" noProof="0" dirty="0">
                <a:ln>
                  <a:noFill/>
                </a:ln>
                <a:solidFill>
                  <a:srgbClr val="024B9C"/>
                </a:solidFill>
                <a:effectLst/>
                <a:uLnTx/>
                <a:uFillTx/>
                <a:latin typeface="Arial" panose="020B0604020202020204" pitchFamily="34" charset="0"/>
                <a:ea typeface="+mn-ea"/>
                <a:cs typeface="+mn-cs"/>
              </a:rPr>
              <a:t> Destination #2: </a:t>
            </a: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Attracting and mobilising the best talents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ERA Chairs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Fostering balanced brain circulation: ERA Fellowships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Fostering balanced brain circulation: ERA Talents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1800" b="0"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en-US" sz="2400" b="0" i="0" u="none" strike="noStrike" kern="1200" cap="none" spc="0" normalizeH="0" baseline="0" noProof="0" dirty="0">
              <a:ln>
                <a:noFill/>
              </a:ln>
              <a:solidFill>
                <a:srgbClr val="024B9C"/>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altLang="en-US" sz="2400" b="0" i="0" u="none" strike="noStrike" kern="1200" cap="none" spc="0" normalizeH="0" baseline="0" noProof="0" dirty="0">
              <a:ln>
                <a:noFill/>
              </a:ln>
              <a:solidFill>
                <a:srgbClr val="024B9C"/>
              </a:solidFill>
              <a:effectLst/>
              <a:uLnTx/>
              <a:uFillTx/>
              <a:latin typeface="Arial" panose="020B0604020202020204" pitchFamily="34" charset="0"/>
              <a:ea typeface="+mn-ea"/>
              <a:cs typeface="+mn-cs"/>
            </a:endParaRPr>
          </a:p>
        </p:txBody>
      </p:sp>
      <p:sp>
        <p:nvSpPr>
          <p:cNvPr id="6" name="Title 3"/>
          <p:cNvSpPr txBox="1">
            <a:spLocks/>
          </p:cNvSpPr>
          <p:nvPr/>
        </p:nvSpPr>
        <p:spPr bwMode="auto">
          <a:xfrm>
            <a:off x="666906" y="4854994"/>
            <a:ext cx="11336338" cy="53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altLang="en-US" sz="2000" b="1" i="0" u="none" strike="noStrike" kern="1200" cap="none" spc="0" normalizeH="0" baseline="0" noProof="0" dirty="0">
                <a:ln>
                  <a:noFill/>
                </a:ln>
                <a:solidFill>
                  <a:srgbClr val="024B9C"/>
                </a:solidFill>
                <a:effectLst/>
                <a:uLnTx/>
                <a:uFillTx/>
                <a:latin typeface="Arial" panose="020B0604020202020204" pitchFamily="34" charset="0"/>
                <a:ea typeface="+mn-ea"/>
                <a:cs typeface="+mn-cs"/>
              </a:rPr>
              <a:t> Destination #3: </a:t>
            </a:r>
            <a:r>
              <a:rPr kumimoji="0" lang="en-US" altLang="en-US" sz="2000" b="0" i="0" u="none" strike="noStrike" kern="1200" cap="none" spc="0" normalizeH="0" baseline="0" noProof="0" dirty="0">
                <a:ln>
                  <a:noFill/>
                </a:ln>
                <a:solidFill>
                  <a:srgbClr val="4D4D4D"/>
                </a:solidFill>
                <a:effectLst/>
                <a:uLnTx/>
                <a:uFillTx/>
                <a:latin typeface="Arial"/>
                <a:ea typeface="+mn-ea"/>
                <a:cs typeface="+mn-cs"/>
              </a:rPr>
              <a:t>Reforming and enhancing the EU research and innovation system 2021-2024</a:t>
            </a:r>
            <a:endParaRPr kumimoji="0" lang="en-GB" altLang="en-US" sz="20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81287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970722" y="482860"/>
            <a:ext cx="10515600" cy="78235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US" dirty="0"/>
              <a:t>Destination #1: Improved access to excellence </a:t>
            </a:r>
            <a:endParaRPr lang="en-GB" dirty="0"/>
          </a:p>
        </p:txBody>
      </p:sp>
      <p:sp>
        <p:nvSpPr>
          <p:cNvPr id="5" name="Content Placeholder 2"/>
          <p:cNvSpPr txBox="1">
            <a:spLocks/>
          </p:cNvSpPr>
          <p:nvPr/>
        </p:nvSpPr>
        <p:spPr>
          <a:xfrm>
            <a:off x="878567" y="1366982"/>
            <a:ext cx="10936444" cy="4817249"/>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000" b="1" dirty="0"/>
              <a:t>Objective:</a:t>
            </a:r>
            <a:r>
              <a:rPr lang="en-US" sz="2000" b="1" dirty="0"/>
              <a:t> </a:t>
            </a:r>
            <a:r>
              <a:rPr lang="en-US" sz="2000" dirty="0"/>
              <a:t>to create a portfolio of complementary actions that will build R&amp;I capacities in Widening countries enabling them to advance to the competitive edge at European and international level.</a:t>
            </a:r>
            <a:endParaRPr lang="en-GB" sz="2000" dirty="0"/>
          </a:p>
          <a:p>
            <a:pPr marL="0" indent="0" algn="just">
              <a:buFont typeface="Arial" panose="020B0604020202020204" pitchFamily="34" charset="0"/>
              <a:buNone/>
            </a:pPr>
            <a:r>
              <a:rPr lang="en-GB" sz="2000" b="1" dirty="0"/>
              <a:t>Main impact:</a:t>
            </a:r>
            <a:endParaRPr lang="en-US" sz="2000" b="1" dirty="0"/>
          </a:p>
          <a:p>
            <a:pPr algn="just">
              <a:spcAft>
                <a:spcPts val="600"/>
              </a:spcAft>
            </a:pPr>
            <a:r>
              <a:rPr lang="en-US" sz="2000" dirty="0"/>
              <a:t>Increased science and innovation capacities for all actors in </a:t>
            </a:r>
            <a:r>
              <a:rPr lang="en-US" sz="2000" dirty="0" err="1"/>
              <a:t>modernised</a:t>
            </a:r>
            <a:r>
              <a:rPr lang="en-US" sz="2000" dirty="0"/>
              <a:t> and more competitive R&amp;I systems in widening countries</a:t>
            </a:r>
          </a:p>
          <a:p>
            <a:pPr algn="just">
              <a:spcAft>
                <a:spcPts val="600"/>
              </a:spcAft>
            </a:pPr>
            <a:r>
              <a:rPr lang="en-US" sz="2000" dirty="0"/>
              <a:t>Reformed institutions and increased attractiveness for talents</a:t>
            </a:r>
          </a:p>
          <a:p>
            <a:pPr algn="just">
              <a:spcAft>
                <a:spcPts val="600"/>
              </a:spcAft>
            </a:pPr>
            <a:r>
              <a:rPr lang="en-US" sz="2000" dirty="0"/>
              <a:t>Higher participation success in Horizon Europe and more consortium leadership roles</a:t>
            </a:r>
          </a:p>
          <a:p>
            <a:pPr algn="just">
              <a:spcAft>
                <a:spcPts val="600"/>
              </a:spcAft>
            </a:pPr>
            <a:r>
              <a:rPr lang="en-US" sz="2000" dirty="0"/>
              <a:t>Stronger linkages between academia and business and improved career permeability</a:t>
            </a:r>
          </a:p>
          <a:p>
            <a:pPr algn="just">
              <a:spcAft>
                <a:spcPts val="600"/>
              </a:spcAft>
            </a:pPr>
            <a:r>
              <a:rPr lang="en-US" sz="2000" dirty="0"/>
              <a:t>Strengthened role of the Higher Education sector in research and innovation</a:t>
            </a:r>
          </a:p>
          <a:p>
            <a:pPr algn="just">
              <a:spcAft>
                <a:spcPts val="600"/>
              </a:spcAft>
            </a:pPr>
            <a:r>
              <a:rPr lang="en-US" sz="2000" dirty="0"/>
              <a:t>Better involvement of regional actors in R&amp;I process</a:t>
            </a:r>
          </a:p>
          <a:p>
            <a:pPr algn="just">
              <a:spcAft>
                <a:spcPts val="600"/>
              </a:spcAft>
            </a:pPr>
            <a:r>
              <a:rPr lang="en-US" sz="2000" dirty="0"/>
              <a:t>Improved outreach to international scale for all actors</a:t>
            </a:r>
          </a:p>
          <a:p>
            <a:pPr algn="just"/>
            <a:endParaRPr lang="en-US" sz="2300" dirty="0"/>
          </a:p>
          <a:p>
            <a:pPr algn="just"/>
            <a:endParaRPr lang="en-GB" sz="2300" dirty="0"/>
          </a:p>
        </p:txBody>
      </p:sp>
    </p:spTree>
    <p:extLst>
      <p:ext uri="{BB962C8B-B14F-4D97-AF65-F5344CB8AC3E}">
        <p14:creationId xmlns:p14="http://schemas.microsoft.com/office/powerpoint/2010/main" val="361330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463"/>
            <a:ext cx="10515600" cy="1431681"/>
          </a:xfrm>
        </p:spPr>
        <p:txBody>
          <a:bodyPr anchor="t" anchorCtr="0"/>
          <a:lstStyle/>
          <a:p>
            <a:r>
              <a:rPr lang="en-US" sz="2400" dirty="0">
                <a:ea typeface="MS Gothic" charset="-128"/>
              </a:rPr>
              <a:t> </a:t>
            </a:r>
            <a:r>
              <a:rPr lang="en-US" dirty="0">
                <a:ea typeface="MS Gothic" charset="-128"/>
              </a:rPr>
              <a:t>TEAMING</a:t>
            </a:r>
            <a:br>
              <a:rPr lang="en-US" dirty="0">
                <a:ea typeface="MS Gothic" charset="-128"/>
              </a:rPr>
            </a:br>
            <a:r>
              <a:rPr lang="en-US" sz="2400" dirty="0">
                <a:ea typeface="MS Gothic" charset="-128"/>
              </a:rPr>
              <a:t/>
            </a:r>
            <a:br>
              <a:rPr lang="en-US" sz="2400" dirty="0">
                <a:ea typeface="MS Gothic" charset="-128"/>
              </a:rPr>
            </a:br>
            <a:endParaRPr lang="en-GB" sz="2400"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838200" y="682070"/>
            <a:ext cx="10515600" cy="5909310"/>
          </a:xfrm>
          <a:prstGeom prst="rect">
            <a:avLst/>
          </a:prstGeom>
        </p:spPr>
        <p:txBody>
          <a:bodyPr wrap="square">
            <a:spAutoFit/>
          </a:bodyPr>
          <a:lstStyle/>
          <a:p>
            <a:r>
              <a:rPr lang="en-US" sz="2000" b="1" dirty="0"/>
              <a:t>Policy objective</a:t>
            </a:r>
            <a:r>
              <a:rPr lang="en-US" sz="2000" dirty="0"/>
              <a:t>: develop light houses and role models to stimulate reforms of national R&amp;I system, increase level of excellence of national R&amp;I system, </a:t>
            </a:r>
            <a:r>
              <a:rPr lang="en-US" sz="2000" dirty="0" err="1"/>
              <a:t>mobilise</a:t>
            </a:r>
            <a:r>
              <a:rPr lang="en-US" sz="2000" dirty="0"/>
              <a:t> new investments</a:t>
            </a:r>
          </a:p>
          <a:p>
            <a:endParaRPr lang="en-US" sz="2000" dirty="0"/>
          </a:p>
          <a:p>
            <a:r>
              <a:rPr lang="en-US" sz="2000" b="1" dirty="0"/>
              <a:t>Scale of operation</a:t>
            </a:r>
            <a:r>
              <a:rPr lang="en-US" sz="2000" dirty="0"/>
              <a:t>: single Centre of excellence to be </a:t>
            </a:r>
            <a:r>
              <a:rPr lang="en-US" sz="2000" dirty="0" err="1"/>
              <a:t>modernised</a:t>
            </a:r>
            <a:r>
              <a:rPr lang="en-US" sz="2000" dirty="0"/>
              <a:t> or created, relevant at national level, in a chosen scientific domain </a:t>
            </a:r>
            <a:endParaRPr lang="en-US" sz="2000" b="1" dirty="0"/>
          </a:p>
          <a:p>
            <a:endParaRPr lang="en-US" sz="2000" b="1" dirty="0"/>
          </a:p>
          <a:p>
            <a:r>
              <a:rPr lang="en-US" sz="2000" b="1" dirty="0"/>
              <a:t>How</a:t>
            </a:r>
            <a:r>
              <a:rPr lang="en-US" sz="2000" dirty="0"/>
              <a:t>: </a:t>
            </a:r>
          </a:p>
          <a:p>
            <a:pPr marL="285750" indent="-285750">
              <a:buFont typeface="Arial" panose="020B0604020202020204" pitchFamily="34" charset="0"/>
              <a:buChar char="•"/>
            </a:pPr>
            <a:r>
              <a:rPr lang="en-US" sz="2000" dirty="0"/>
              <a:t>A large CSA grant (up to 15 million € in H2020) + equivalent (obligatory) complementary funding,</a:t>
            </a:r>
          </a:p>
          <a:p>
            <a:pPr marL="285750" indent="-285750">
              <a:buFont typeface="Arial" panose="020B0604020202020204" pitchFamily="34" charset="0"/>
              <a:buChar char="•"/>
            </a:pPr>
            <a:r>
              <a:rPr lang="en-US" sz="2000" dirty="0"/>
              <a:t>a single application in a two-stage evaluation procedure; joint evaluation of all funding sources,</a:t>
            </a:r>
          </a:p>
          <a:p>
            <a:pPr marL="285750" indent="-285750">
              <a:buFont typeface="Arial" panose="020B0604020202020204" pitchFamily="34" charset="0"/>
              <a:buChar char="•"/>
            </a:pPr>
            <a:r>
              <a:rPr lang="en-US" sz="2000" dirty="0"/>
              <a:t>consortium structure - main beneficiary + 1 or 2 strategic advanced partners (universities or research </a:t>
            </a:r>
            <a:r>
              <a:rPr lang="en-US" sz="2000" dirty="0" err="1"/>
              <a:t>organisations</a:t>
            </a:r>
            <a:r>
              <a:rPr lang="en-US" sz="2000" dirty="0"/>
              <a:t>) from a different country .</a:t>
            </a:r>
          </a:p>
          <a:p>
            <a:endParaRPr lang="en-US" sz="2000" dirty="0"/>
          </a:p>
          <a:p>
            <a:r>
              <a:rPr lang="en-US" sz="2000" b="1" dirty="0"/>
              <a:t>Synergies with Cohesion policy funding enabled (new GBER and CPR references):</a:t>
            </a:r>
          </a:p>
          <a:p>
            <a:pPr marL="285750" indent="-285750">
              <a:buFont typeface="Arial" panose="020B0604020202020204" pitchFamily="34" charset="0"/>
              <a:buChar char="•"/>
            </a:pPr>
            <a:r>
              <a:rPr lang="en-US" sz="2000" dirty="0"/>
              <a:t>Horizon Europe rules on eligible costs, activities and funding rates apply to the aid, </a:t>
            </a:r>
          </a:p>
          <a:p>
            <a:pPr marL="285750" indent="-285750">
              <a:buFont typeface="Arial" panose="020B0604020202020204" pitchFamily="34" charset="0"/>
              <a:buChar char="•"/>
            </a:pPr>
            <a:r>
              <a:rPr lang="en-US" sz="2000" dirty="0"/>
              <a:t>Total public funding (EU + State aid) up to same funding rate of Horizon Europe,</a:t>
            </a:r>
          </a:p>
          <a:p>
            <a:pPr marL="285750" indent="-285750">
              <a:buFont typeface="Arial" panose="020B0604020202020204" pitchFamily="34" charset="0"/>
              <a:buChar char="•"/>
            </a:pPr>
            <a:r>
              <a:rPr lang="en-US" sz="2000" dirty="0"/>
              <a:t>Investments costs in project-related tangible and intangible assets shall be eligible, </a:t>
            </a:r>
          </a:p>
          <a:p>
            <a:endParaRPr lang="en-US" dirty="0"/>
          </a:p>
        </p:txBody>
      </p:sp>
    </p:spTree>
    <p:extLst>
      <p:ext uri="{BB962C8B-B14F-4D97-AF65-F5344CB8AC3E}">
        <p14:creationId xmlns:p14="http://schemas.microsoft.com/office/powerpoint/2010/main" val="100063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455"/>
            <a:ext cx="10515600" cy="692429"/>
          </a:xfrm>
        </p:spPr>
        <p:txBody>
          <a:bodyPr anchor="t" anchorCtr="0"/>
          <a:lstStyle/>
          <a:p>
            <a:r>
              <a:rPr lang="en-US" dirty="0">
                <a:ea typeface="MS Gothic" charset="-128"/>
              </a:rPr>
              <a:t> Excellence Hubs </a:t>
            </a:r>
            <a:br>
              <a:rPr lang="en-US" dirty="0">
                <a:ea typeface="MS Gothic" charset="-128"/>
              </a:rPr>
            </a:br>
            <a:endParaRPr lang="en-GB" dirty="0"/>
          </a:p>
        </p:txBody>
      </p:sp>
      <p:sp>
        <p:nvSpPr>
          <p:cNvPr id="3" name="Text Placeholder 2"/>
          <p:cNvSpPr txBox="1">
            <a:spLocks/>
          </p:cNvSpPr>
          <p:nvPr/>
        </p:nvSpPr>
        <p:spPr>
          <a:xfrm>
            <a:off x="838200" y="1801137"/>
            <a:ext cx="10515600" cy="9992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000" b="1" i="0" u="none" strike="noStrike" kern="0" cap="none" spc="0" normalizeH="0" baseline="0" noProof="0" dirty="0">
              <a:ln>
                <a:noFill/>
              </a:ln>
              <a:solidFill>
                <a:srgbClr val="034EA2"/>
              </a:solidFill>
              <a:effectLst/>
              <a:uLnTx/>
              <a:uFillTx/>
              <a:latin typeface="Arial"/>
              <a:ea typeface="+mn-ea"/>
              <a:cs typeface="Arial" panose="020B0604020202020204" pitchFamily="34" charset="0"/>
            </a:endParaRPr>
          </a:p>
        </p:txBody>
      </p:sp>
      <p:sp>
        <p:nvSpPr>
          <p:cNvPr id="4" name="Rectangle 3"/>
          <p:cNvSpPr/>
          <p:nvPr/>
        </p:nvSpPr>
        <p:spPr>
          <a:xfrm>
            <a:off x="838200" y="1061884"/>
            <a:ext cx="10380406" cy="5632311"/>
          </a:xfrm>
          <a:prstGeom prst="rect">
            <a:avLst/>
          </a:prstGeom>
        </p:spPr>
        <p:txBody>
          <a:bodyPr wrap="square">
            <a:spAutoFit/>
          </a:bodyPr>
          <a:lstStyle/>
          <a:p>
            <a:r>
              <a:rPr lang="en-US" sz="2000" b="1" dirty="0"/>
              <a:t>Policy objective</a:t>
            </a:r>
            <a:r>
              <a:rPr lang="en-US" sz="2000" dirty="0"/>
              <a:t>: Foster innovation excellence in place based (local/regional) innovation ecosystems, improve science business linkages, regional dimension of widening, bottom-up approach</a:t>
            </a:r>
            <a:endParaRPr lang="en-GB" sz="2000" dirty="0"/>
          </a:p>
          <a:p>
            <a:endParaRPr lang="en-US" sz="2000" dirty="0"/>
          </a:p>
          <a:p>
            <a:pPr algn="just"/>
            <a:r>
              <a:rPr lang="en-US" sz="2000" b="1" dirty="0"/>
              <a:t>Scale of operation</a:t>
            </a:r>
            <a:r>
              <a:rPr lang="en-US" sz="2000" dirty="0"/>
              <a:t>: Research institutions, firms, local/regional government, societal actors, local regional scale with cross border dimension</a:t>
            </a:r>
            <a:endParaRPr lang="en-GB" sz="2000" dirty="0"/>
          </a:p>
          <a:p>
            <a:endParaRPr lang="en-US" sz="2000" b="1" dirty="0"/>
          </a:p>
          <a:p>
            <a:r>
              <a:rPr lang="en-US" sz="2000" b="1" dirty="0"/>
              <a:t>How</a:t>
            </a:r>
            <a:r>
              <a:rPr lang="en-US" sz="2000" dirty="0"/>
              <a:t>: </a:t>
            </a:r>
          </a:p>
          <a:p>
            <a:pPr marL="285750" indent="-285750">
              <a:buFont typeface="Arial" panose="020B0604020202020204" pitchFamily="34" charset="0"/>
              <a:buChar char="•"/>
            </a:pPr>
            <a:r>
              <a:rPr lang="en-US" sz="2000" dirty="0"/>
              <a:t>a CSA grant,</a:t>
            </a:r>
          </a:p>
          <a:p>
            <a:pPr marL="285750" indent="-285750">
              <a:buFont typeface="Arial" panose="020B0604020202020204" pitchFamily="34" charset="0"/>
              <a:buChar char="•"/>
            </a:pPr>
            <a:r>
              <a:rPr lang="en-US" sz="2000" dirty="0"/>
              <a:t>consortium structure - group of 2 or 3 place based innovation ecosystems on a quadruple helix approach</a:t>
            </a:r>
          </a:p>
          <a:p>
            <a:pPr marL="285750" indent="-285750">
              <a:buFont typeface="Arial" panose="020B0604020202020204" pitchFamily="34" charset="0"/>
              <a:buChar char="•"/>
            </a:pPr>
            <a:r>
              <a:rPr lang="en-GB" sz="2000" dirty="0"/>
              <a:t>allowing innovation ecosystems in widening countries and beyond, to team up and create better linkages between academia, business, government and society </a:t>
            </a:r>
          </a:p>
          <a:p>
            <a:endParaRPr lang="en-GB" sz="2000" dirty="0"/>
          </a:p>
          <a:p>
            <a:r>
              <a:rPr lang="en-GB" sz="2000" dirty="0"/>
              <a:t>Excellence hubs are part of the European excellence initiative</a:t>
            </a:r>
            <a:endParaRPr lang="en-US" sz="2000" dirty="0"/>
          </a:p>
          <a:p>
            <a:endParaRPr lang="en-US" sz="2000" dirty="0"/>
          </a:p>
          <a:p>
            <a:r>
              <a:rPr lang="en-US" sz="2000" b="1" dirty="0"/>
              <a:t>Potential synergies </a:t>
            </a:r>
            <a:r>
              <a:rPr lang="en-US" sz="2000" dirty="0"/>
              <a:t>with Cohesion policy funding; with European Innovation Ecosystems and the European Institute of Innovation &amp; Technology (EIT)</a:t>
            </a:r>
            <a:endParaRPr lang="en-US" sz="2000" b="1" dirty="0"/>
          </a:p>
        </p:txBody>
      </p:sp>
    </p:spTree>
    <p:extLst>
      <p:ext uri="{BB962C8B-B14F-4D97-AF65-F5344CB8AC3E}">
        <p14:creationId xmlns:p14="http://schemas.microsoft.com/office/powerpoint/2010/main" val="1614204733"/>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2742</Words>
  <Application>Microsoft Office PowerPoint</Application>
  <PresentationFormat>Widescreen</PresentationFormat>
  <Paragraphs>246</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Gothic</vt:lpstr>
      <vt:lpstr>Arial</vt:lpstr>
      <vt:lpstr>Calibri</vt:lpstr>
      <vt:lpstr>EC Square Sans Pro</vt:lpstr>
      <vt:lpstr>EC Square Sans Pro Light</vt:lpstr>
      <vt:lpstr>Times New Roman</vt:lpstr>
      <vt:lpstr>Wingdings</vt:lpstr>
      <vt:lpstr>1_Office Theme</vt:lpstr>
      <vt:lpstr>Widening actions in HE</vt:lpstr>
      <vt:lpstr>PowerPoint Presentation</vt:lpstr>
      <vt:lpstr>PowerPoint Presentation</vt:lpstr>
      <vt:lpstr>PowerPoint Presentation</vt:lpstr>
      <vt:lpstr>PowerPoint Presentation</vt:lpstr>
      <vt:lpstr>PowerPoint Presentation</vt:lpstr>
      <vt:lpstr>PowerPoint Presentation</vt:lpstr>
      <vt:lpstr> TEAMING  </vt:lpstr>
      <vt:lpstr> Excellence Hubs  </vt:lpstr>
      <vt:lpstr>Networks of HEIs - capacity building</vt:lpstr>
      <vt:lpstr> TWINNING  </vt:lpstr>
      <vt:lpstr>COST  </vt:lpstr>
      <vt:lpstr> NCP NETWORK for WIDENING and ERA  </vt:lpstr>
      <vt:lpstr> HOP ON FACILITY  </vt:lpstr>
      <vt:lpstr>PowerPoint Presentation</vt:lpstr>
      <vt:lpstr> ERA CHAIRS  </vt:lpstr>
      <vt:lpstr> Fostering Balanced Brain Circulation </vt:lpstr>
      <vt:lpstr>Comparison of key characteristics widening actions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Widening Participation &amp; Strengthening the European Research Area (ERA):</dc:title>
  <dc:creator>ANGELOPOULOS Christos (RTD)</dc:creator>
  <cp:lastModifiedBy>WEIERS Stefan (RTD)</cp:lastModifiedBy>
  <cp:revision>69</cp:revision>
  <dcterms:created xsi:type="dcterms:W3CDTF">2021-02-09T18:47:11Z</dcterms:created>
  <dcterms:modified xsi:type="dcterms:W3CDTF">2021-05-31T11:51:02Z</dcterms:modified>
</cp:coreProperties>
</file>